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56" r:id="rId2"/>
  </p:sldMasterIdLst>
  <p:notesMasterIdLst>
    <p:notesMasterId r:id="rId36"/>
  </p:notesMasterIdLst>
  <p:sldIdLst>
    <p:sldId id="256" r:id="rId3"/>
    <p:sldId id="295" r:id="rId4"/>
    <p:sldId id="296" r:id="rId5"/>
    <p:sldId id="260" r:id="rId6"/>
    <p:sldId id="257" r:id="rId7"/>
    <p:sldId id="269" r:id="rId8"/>
    <p:sldId id="263"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68" r:id="rId24"/>
    <p:sldId id="271" r:id="rId25"/>
    <p:sldId id="300" r:id="rId26"/>
    <p:sldId id="267" r:id="rId27"/>
    <p:sldId id="270" r:id="rId28"/>
    <p:sldId id="275" r:id="rId29"/>
    <p:sldId id="297" r:id="rId30"/>
    <p:sldId id="298" r:id="rId31"/>
    <p:sldId id="258" r:id="rId32"/>
    <p:sldId id="259" r:id="rId33"/>
    <p:sldId id="299" r:id="rId34"/>
    <p:sldId id="279" r:id="rId35"/>
  </p:sldIdLst>
  <p:sldSz cx="18288000" cy="10287000"/>
  <p:notesSz cx="6858000" cy="9144000"/>
  <p:embeddedFontLst>
    <p:embeddedFont>
      <p:font typeface="Arial Black" panose="020B0604020202020204" pitchFamily="34" charset="0"/>
      <p:bold r:id="rId37"/>
    </p:embeddedFont>
    <p:embeddedFont>
      <p:font typeface="Arimo" panose="020B0604020202020204" pitchFamily="34" charset="0"/>
      <p:regular r:id="rId38"/>
    </p:embeddedFont>
    <p:embeddedFont>
      <p:font typeface="Calibri" panose="020F0502020204030204" pitchFamily="34"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Montserrat" pitchFamily="2" charset="77"/>
      <p:regular r:id="rId47"/>
      <p:bold r:id="rId48"/>
      <p:italic r:id="rId49"/>
      <p:boldItalic r:id="rId50"/>
    </p:embeddedFont>
    <p:embeddedFont>
      <p:font typeface="Montserrat Extra-Bold" pitchFamily="2" charset="77"/>
      <p:regular r:id="rId51"/>
      <p:bold r:id="rId52"/>
    </p:embeddedFont>
    <p:embeddedFont>
      <p:font typeface="Open Sans" panose="020B0606030504020204" pitchFamily="34" charset="0"/>
      <p:regular r:id="rId53"/>
      <p:bold r:id="rId54"/>
      <p:italic r:id="rId55"/>
      <p:boldItalic r:id="rId56"/>
    </p:embeddedFont>
    <p:embeddedFont>
      <p:font typeface="Open Sans Extra Bold" panose="020B0906030804020204" pitchFamily="34" charset="0"/>
      <p:regular r:id="rId57"/>
      <p:bold r:id="rId58"/>
    </p:embeddedFont>
    <p:embeddedFont>
      <p:font typeface="Open Sans Light" panose="020B0606030504020204" pitchFamily="34" charset="0"/>
      <p:regular r:id="rId59"/>
      <p:italic r:id="rId60"/>
    </p:embeddedFont>
    <p:embeddedFont>
      <p:font typeface="Source Serif Pro" panose="02040603050405020204" pitchFamily="18"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80" autoAdjust="0"/>
  </p:normalViewPr>
  <p:slideViewPr>
    <p:cSldViewPr>
      <p:cViewPr>
        <p:scale>
          <a:sx n="79" d="100"/>
          <a:sy n="79" d="100"/>
        </p:scale>
        <p:origin x="360"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oleObject" Target="https://netorgft2639767-my.sharepoint.com/personal/johnh_thecornerstonegroup_us/Documents/Documents/Mid-Tier%20Advocacy/DOE%20BIL%20Program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a:t>BIL Energy Department Programs</a:t>
            </a:r>
          </a:p>
        </c:rich>
      </c:tx>
      <c:layout>
        <c:manualLayout>
          <c:xMode val="edge"/>
          <c:yMode val="edge"/>
          <c:x val="0.21884610615079364"/>
          <c:y val="1.0825998080303333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1234838145231846"/>
          <c:y val="0.16708333333333336"/>
          <c:w val="0.84596062992125987"/>
          <c:h val="0.45313611840186641"/>
        </c:manualLayout>
      </c:layout>
      <c:barChart>
        <c:barDir val="col"/>
        <c:grouping val="clustered"/>
        <c:varyColors val="0"/>
        <c:ser>
          <c:idx val="1"/>
          <c:order val="1"/>
          <c:spPr>
            <a:solidFill>
              <a:schemeClr val="accent2"/>
            </a:solidFill>
            <a:ln>
              <a:noFill/>
            </a:ln>
            <a:effectLst/>
            <a:scene3d>
              <a:camera prst="orthographicFront"/>
              <a:lightRig rig="threePt" dir="t"/>
            </a:scene3d>
            <a:sp3d>
              <a:bevelT/>
            </a:sp3d>
          </c:spPr>
          <c:invertIfNegative val="0"/>
          <c:dLbls>
            <c:dLbl>
              <c:idx val="0"/>
              <c:layout>
                <c:manualLayout>
                  <c:x val="0"/>
                  <c:y val="1.844925634295712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23-214E-AFE8-1ADFF9B66874}"/>
                </c:ext>
              </c:extLst>
            </c:dLbl>
            <c:dLbl>
              <c:idx val="1"/>
              <c:layout>
                <c:manualLayout>
                  <c:x val="-5.0925337632079971E-17"/>
                  <c:y val="2.30788859725867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23-214E-AFE8-1ADFF9B66874}"/>
                </c:ext>
              </c:extLst>
            </c:dLbl>
            <c:dLbl>
              <c:idx val="2"/>
              <c:layout>
                <c:manualLayout>
                  <c:x val="2.7777777777777779E-3"/>
                  <c:y val="2.7708515602216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23-214E-AFE8-1ADFF9B66874}"/>
                </c:ext>
              </c:extLst>
            </c:dLbl>
            <c:dLbl>
              <c:idx val="3"/>
              <c:layout>
                <c:manualLayout>
                  <c:x val="-2.7777777777777779E-3"/>
                  <c:y val="-1.692548848060659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23-214E-AFE8-1ADFF9B66874}"/>
                </c:ext>
              </c:extLst>
            </c:dLbl>
            <c:dLbl>
              <c:idx val="4"/>
              <c:layout>
                <c:manualLayout>
                  <c:x val="1.0185067526415994E-16"/>
                  <c:y val="7.006051326917468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23-214E-AFE8-1ADFF9B66874}"/>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List'!$I$78:$I$82</c:f>
              <c:strCache>
                <c:ptCount val="5"/>
                <c:pt idx="0">
                  <c:v>Clean Energy</c:v>
                </c:pt>
                <c:pt idx="1">
                  <c:v>Grid Infrastructure</c:v>
                </c:pt>
                <c:pt idx="2">
                  <c:v>Manf./ Supply Chain</c:v>
                </c:pt>
                <c:pt idx="3">
                  <c:v>Research/Development</c:v>
                </c:pt>
                <c:pt idx="4">
                  <c:v>State,Local,Tribal</c:v>
                </c:pt>
              </c:strCache>
            </c:strRef>
          </c:cat>
          <c:val>
            <c:numRef>
              <c:f>'Total List'!$K$78:$K$82</c:f>
              <c:numCache>
                <c:formatCode>"$"#,##0</c:formatCode>
                <c:ptCount val="5"/>
                <c:pt idx="0">
                  <c:v>22466</c:v>
                </c:pt>
                <c:pt idx="1">
                  <c:v>33153.599999999999</c:v>
                </c:pt>
                <c:pt idx="2">
                  <c:v>8617</c:v>
                </c:pt>
                <c:pt idx="3">
                  <c:v>4875.5407809999997</c:v>
                </c:pt>
                <c:pt idx="4">
                  <c:v>5905</c:v>
                </c:pt>
              </c:numCache>
            </c:numRef>
          </c:val>
          <c:extLst>
            <c:ext xmlns:c16="http://schemas.microsoft.com/office/drawing/2014/chart" uri="{C3380CC4-5D6E-409C-BE32-E72D297353CC}">
              <c16:uniqueId val="{00000005-B323-214E-AFE8-1ADFF9B66874}"/>
            </c:ext>
          </c:extLst>
        </c:ser>
        <c:dLbls>
          <c:dLblPos val="inEnd"/>
          <c:showLegendKey val="0"/>
          <c:showVal val="1"/>
          <c:showCatName val="0"/>
          <c:showSerName val="0"/>
          <c:showPercent val="0"/>
          <c:showBubbleSize val="0"/>
        </c:dLbls>
        <c:gapWidth val="219"/>
        <c:overlap val="-27"/>
        <c:axId val="1265175328"/>
        <c:axId val="126517740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'Total List'!$I$78:$I$82</c15:sqref>
                        </c15:formulaRef>
                      </c:ext>
                    </c:extLst>
                    <c:strCache>
                      <c:ptCount val="5"/>
                      <c:pt idx="0">
                        <c:v>Clean Energy</c:v>
                      </c:pt>
                      <c:pt idx="1">
                        <c:v>Grid Infrastructure</c:v>
                      </c:pt>
                      <c:pt idx="2">
                        <c:v>Manf./ Supply Chain</c:v>
                      </c:pt>
                      <c:pt idx="3">
                        <c:v>Research/Development</c:v>
                      </c:pt>
                      <c:pt idx="4">
                        <c:v>State,Local,Tribal</c:v>
                      </c:pt>
                    </c:strCache>
                  </c:strRef>
                </c:cat>
                <c:val>
                  <c:numRef>
                    <c:extLst>
                      <c:ext uri="{02D57815-91ED-43cb-92C2-25804820EDAC}">
                        <c15:formulaRef>
                          <c15:sqref>'Total List'!$J$78:$J$82</c15:sqref>
                        </c15:formulaRef>
                      </c:ext>
                    </c:extLst>
                    <c:numCache>
                      <c:formatCode>General</c:formatCode>
                      <c:ptCount val="5"/>
                    </c:numCache>
                  </c:numRef>
                </c:val>
                <c:extLst>
                  <c:ext xmlns:c16="http://schemas.microsoft.com/office/drawing/2014/chart" uri="{C3380CC4-5D6E-409C-BE32-E72D297353CC}">
                    <c16:uniqueId val="{00000006-B323-214E-AFE8-1ADFF9B66874}"/>
                  </c:ext>
                </c:extLst>
              </c15:ser>
            </c15:filteredBarSeries>
          </c:ext>
        </c:extLst>
      </c:barChart>
      <c:catAx>
        <c:axId val="126517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65177408"/>
        <c:crosses val="autoZero"/>
        <c:auto val="1"/>
        <c:lblAlgn val="ctr"/>
        <c:lblOffset val="100"/>
        <c:noMultiLvlLbl val="0"/>
      </c:catAx>
      <c:valAx>
        <c:axId val="12651774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65175328"/>
        <c:crosses val="autoZero"/>
        <c:crossBetween val="between"/>
      </c:valAx>
      <c:spPr>
        <a:noFill/>
        <a:ln>
          <a:noFill/>
        </a:ln>
        <a:effectLst/>
      </c:spPr>
    </c:plotArea>
    <c:plotVisOnly val="1"/>
    <c:dispBlanksAs val="gap"/>
    <c:showDLblsOverMax val="0"/>
  </c:chart>
  <c:spPr>
    <a:noFill/>
    <a:ln>
      <a:noFill/>
    </a:ln>
    <a:effectLst/>
  </c:spPr>
  <c:txPr>
    <a:bodyPr/>
    <a:lstStyle/>
    <a:p>
      <a:pPr>
        <a:defRPr sz="24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A9D862-FE6F-4B1A-A0BF-9BF6DE846CF1}"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lang="en-US"/>
        </a:p>
      </dgm:t>
    </dgm:pt>
    <dgm:pt modelId="{F49146FE-F5B6-4A7A-87B2-D1149C6C2739}">
      <dgm:prSet phldrT="[Text]" custT="1"/>
      <dgm:spPr/>
      <dgm:t>
        <a:bodyPr/>
        <a:lstStyle/>
        <a:p>
          <a:r>
            <a:rPr lang="en-US" altLang="en-US" sz="1600" b="1" dirty="0">
              <a:solidFill>
                <a:schemeClr val="bg1"/>
              </a:solidFill>
              <a:latin typeface="+mn-lt"/>
              <a:cs typeface="Times New Roman" panose="02020603050405020304" pitchFamily="18" charset="0"/>
            </a:rPr>
            <a:t>Direct Contracts</a:t>
          </a:r>
          <a:endParaRPr lang="en-US" sz="1600" b="1" dirty="0">
            <a:solidFill>
              <a:schemeClr val="bg1"/>
            </a:solidFill>
            <a:latin typeface="+mn-lt"/>
          </a:endParaRPr>
        </a:p>
      </dgm:t>
    </dgm:pt>
    <dgm:pt modelId="{C5E915BE-8B64-4454-9E74-A88B072D208A}" type="parTrans" cxnId="{F505CA8A-38A3-4FCE-8545-287EDBAA064E}">
      <dgm:prSet/>
      <dgm:spPr/>
      <dgm:t>
        <a:bodyPr/>
        <a:lstStyle/>
        <a:p>
          <a:endParaRPr lang="en-US">
            <a:solidFill>
              <a:schemeClr val="bg1"/>
            </a:solidFill>
          </a:endParaRPr>
        </a:p>
      </dgm:t>
    </dgm:pt>
    <dgm:pt modelId="{46376DF9-E00A-4A8B-9479-04E9EBA78BD6}" type="sibTrans" cxnId="{F505CA8A-38A3-4FCE-8545-287EDBAA064E}">
      <dgm:prSet/>
      <dgm:spPr/>
      <dgm:t>
        <a:bodyPr/>
        <a:lstStyle/>
        <a:p>
          <a:endParaRPr lang="en-US">
            <a:solidFill>
              <a:schemeClr val="bg1"/>
            </a:solidFill>
          </a:endParaRPr>
        </a:p>
      </dgm:t>
    </dgm:pt>
    <dgm:pt modelId="{31F50058-9D5B-41D6-838B-F3CA320D8C16}">
      <dgm:prSet phldrT="[Text]" custT="1"/>
      <dgm:spPr>
        <a:gradFill rotWithShape="0">
          <a:gsLst>
            <a:gs pos="0">
              <a:schemeClr val="accent1">
                <a:hueOff val="0"/>
                <a:satOff val="0"/>
                <a:lumOff val="0"/>
                <a:alphaOff val="0"/>
                <a:satMod val="103000"/>
                <a:lumMod val="102000"/>
                <a:tint val="94000"/>
              </a:schemeClr>
            </a:gs>
            <a:gs pos="14000">
              <a:schemeClr val="accent1">
                <a:hueOff val="0"/>
                <a:satOff val="0"/>
                <a:lumOff val="0"/>
                <a:alphaOff val="0"/>
                <a:satMod val="110000"/>
                <a:lumMod val="100000"/>
                <a:shade val="100000"/>
              </a:schemeClr>
            </a:gs>
            <a:gs pos="100000">
              <a:srgbClr val="2F6DAA"/>
            </a:gs>
          </a:gsLst>
        </a:gradFill>
      </dgm:spPr>
      <dgm:t>
        <a:bodyPr/>
        <a:lstStyle/>
        <a:p>
          <a:pPr>
            <a:buFontTx/>
            <a:buChar char="-"/>
          </a:pPr>
          <a:r>
            <a:rPr lang="en-US" altLang="en-US" sz="1100" dirty="0">
              <a:solidFill>
                <a:schemeClr val="bg1"/>
              </a:solidFill>
              <a:latin typeface="+mn-lt"/>
              <a:cs typeface="Times New Roman" panose="02020603050405020304" pitchFamily="18" charset="0"/>
            </a:rPr>
            <a:t>Awards by OAs</a:t>
          </a:r>
          <a:endParaRPr lang="en-US" sz="1100" dirty="0">
            <a:solidFill>
              <a:schemeClr val="bg1"/>
            </a:solidFill>
            <a:latin typeface="+mn-lt"/>
          </a:endParaRPr>
        </a:p>
      </dgm:t>
    </dgm:pt>
    <dgm:pt modelId="{E2EB554A-1764-4539-8BCB-6F0DBA44F6CA}" type="parTrans" cxnId="{E8A196B8-B2DC-468B-9B51-3C07E42E78DF}">
      <dgm:prSet/>
      <dgm:spPr/>
      <dgm:t>
        <a:bodyPr/>
        <a:lstStyle/>
        <a:p>
          <a:endParaRPr lang="en-US">
            <a:solidFill>
              <a:schemeClr val="bg1"/>
            </a:solidFill>
          </a:endParaRPr>
        </a:p>
      </dgm:t>
    </dgm:pt>
    <dgm:pt modelId="{36246BBF-DB79-4BBD-AE6B-409DD77210C8}" type="sibTrans" cxnId="{E8A196B8-B2DC-468B-9B51-3C07E42E78DF}">
      <dgm:prSet/>
      <dgm:spPr/>
      <dgm:t>
        <a:bodyPr/>
        <a:lstStyle/>
        <a:p>
          <a:endParaRPr lang="en-US">
            <a:solidFill>
              <a:schemeClr val="bg1"/>
            </a:solidFill>
          </a:endParaRPr>
        </a:p>
      </dgm:t>
    </dgm:pt>
    <dgm:pt modelId="{B783A732-6840-46B9-9162-4768D4AB4B57}">
      <dgm:prSet phldrT="[Text]" custT="1"/>
      <dgm:spPr>
        <a:gradFill rotWithShape="0">
          <a:gsLst>
            <a:gs pos="0">
              <a:schemeClr val="accent1">
                <a:hueOff val="0"/>
                <a:satOff val="0"/>
                <a:lumOff val="0"/>
                <a:alphaOff val="0"/>
                <a:satMod val="103000"/>
                <a:lumMod val="102000"/>
                <a:tint val="94000"/>
              </a:schemeClr>
            </a:gs>
            <a:gs pos="7000">
              <a:schemeClr val="accent1">
                <a:hueOff val="0"/>
                <a:satOff val="0"/>
                <a:lumOff val="0"/>
                <a:alphaOff val="0"/>
                <a:satMod val="110000"/>
                <a:lumMod val="100000"/>
                <a:shade val="100000"/>
              </a:schemeClr>
            </a:gs>
            <a:gs pos="100000">
              <a:srgbClr val="2F6DAA"/>
            </a:gs>
          </a:gsLst>
        </a:gradFill>
      </dgm:spPr>
      <dgm:t>
        <a:bodyPr/>
        <a:lstStyle/>
        <a:p>
          <a:pPr>
            <a:buFontTx/>
            <a:buChar char="-"/>
          </a:pPr>
          <a:r>
            <a:rPr lang="en-US" altLang="en-US" sz="1100" dirty="0">
              <a:solidFill>
                <a:schemeClr val="bg1"/>
              </a:solidFill>
              <a:latin typeface="+mn-lt"/>
              <a:cs typeface="Times New Roman" panose="02020603050405020304" pitchFamily="18" charset="0"/>
            </a:rPr>
            <a:t>Federal Acquisition Regulations &amp; FAA’s Acquisition Management System</a:t>
          </a:r>
        </a:p>
      </dgm:t>
    </dgm:pt>
    <dgm:pt modelId="{AE5B13B5-CC3D-424B-A79B-0A4E000088C6}" type="parTrans" cxnId="{C48261EB-7654-49A0-906A-3AA42EC04A01}">
      <dgm:prSet/>
      <dgm:spPr/>
      <dgm:t>
        <a:bodyPr/>
        <a:lstStyle/>
        <a:p>
          <a:endParaRPr lang="en-US">
            <a:solidFill>
              <a:schemeClr val="bg1"/>
            </a:solidFill>
          </a:endParaRPr>
        </a:p>
      </dgm:t>
    </dgm:pt>
    <dgm:pt modelId="{37FF08B7-11A6-4A75-A836-8BC8B2A28309}" type="sibTrans" cxnId="{C48261EB-7654-49A0-906A-3AA42EC04A01}">
      <dgm:prSet/>
      <dgm:spPr/>
      <dgm:t>
        <a:bodyPr/>
        <a:lstStyle/>
        <a:p>
          <a:endParaRPr lang="en-US">
            <a:solidFill>
              <a:schemeClr val="bg1"/>
            </a:solidFill>
          </a:endParaRPr>
        </a:p>
      </dgm:t>
    </dgm:pt>
    <dgm:pt modelId="{6009A779-DA61-4637-A15E-9ECB5D9C406F}">
      <dgm:prSet phldrT="[Text]" custT="1"/>
      <dgm:spPr/>
      <dgm:t>
        <a:bodyPr/>
        <a:lstStyle/>
        <a:p>
          <a:r>
            <a:rPr lang="en-US" sz="1600" b="1" dirty="0">
              <a:solidFill>
                <a:schemeClr val="bg1"/>
              </a:solidFill>
              <a:latin typeface="+mn-lt"/>
              <a:cs typeface="Times New Roman" panose="02020603050405020304" pitchFamily="18" charset="0"/>
            </a:rPr>
            <a:t>Grants</a:t>
          </a:r>
          <a:endParaRPr lang="en-US" sz="1600" b="1" dirty="0">
            <a:solidFill>
              <a:schemeClr val="bg1"/>
            </a:solidFill>
            <a:latin typeface="+mn-lt"/>
          </a:endParaRPr>
        </a:p>
      </dgm:t>
    </dgm:pt>
    <dgm:pt modelId="{65976389-6AC5-410F-853E-4567BF2AFC9F}" type="parTrans" cxnId="{CC7DA42E-97D6-4153-9561-E3B528D53DEA}">
      <dgm:prSet/>
      <dgm:spPr/>
      <dgm:t>
        <a:bodyPr/>
        <a:lstStyle/>
        <a:p>
          <a:endParaRPr lang="en-US">
            <a:solidFill>
              <a:schemeClr val="bg1"/>
            </a:solidFill>
          </a:endParaRPr>
        </a:p>
      </dgm:t>
    </dgm:pt>
    <dgm:pt modelId="{0F4B9AD6-EFA8-4F81-8467-F18752EC7FB0}" type="sibTrans" cxnId="{CC7DA42E-97D6-4153-9561-E3B528D53DEA}">
      <dgm:prSet/>
      <dgm:spPr/>
      <dgm:t>
        <a:bodyPr/>
        <a:lstStyle/>
        <a:p>
          <a:endParaRPr lang="en-US">
            <a:solidFill>
              <a:schemeClr val="bg1"/>
            </a:solidFill>
          </a:endParaRPr>
        </a:p>
      </dgm:t>
    </dgm:pt>
    <dgm:pt modelId="{E2629A26-4B40-4238-B195-EC102C620AB9}">
      <dgm:prSet phldrT="[Text]" custT="1"/>
      <dgm:spPr>
        <a:gradFill rotWithShape="0">
          <a:gsLst>
            <a:gs pos="0">
              <a:schemeClr val="accent1">
                <a:hueOff val="0"/>
                <a:satOff val="0"/>
                <a:lumOff val="0"/>
                <a:alphaOff val="0"/>
                <a:satMod val="103000"/>
                <a:lumMod val="102000"/>
                <a:tint val="94000"/>
              </a:schemeClr>
            </a:gs>
            <a:gs pos="7000">
              <a:schemeClr val="accent1">
                <a:hueOff val="0"/>
                <a:satOff val="0"/>
                <a:lumOff val="0"/>
                <a:alphaOff val="0"/>
                <a:satMod val="110000"/>
                <a:lumMod val="100000"/>
                <a:shade val="100000"/>
              </a:schemeClr>
            </a:gs>
            <a:gs pos="100000">
              <a:srgbClr val="2F6DAA"/>
            </a:gs>
          </a:gsLst>
        </a:gradFill>
      </dgm:spPr>
      <dgm:t>
        <a:bodyPr/>
        <a:lstStyle/>
        <a:p>
          <a:pPr>
            <a:buFontTx/>
            <a:buChar char="-"/>
          </a:pPr>
          <a:r>
            <a:rPr lang="en-US" altLang="en-US" sz="1100" dirty="0">
              <a:solidFill>
                <a:schemeClr val="bg1"/>
              </a:solidFill>
              <a:latin typeface="+mn-lt"/>
              <a:cs typeface="Times New Roman" panose="02020603050405020304" pitchFamily="18" charset="0"/>
            </a:rPr>
            <a:t>Small Business Goals</a:t>
          </a:r>
        </a:p>
      </dgm:t>
    </dgm:pt>
    <dgm:pt modelId="{3DF76E1F-0175-4FC6-903F-F1FA9DAF33CD}" type="parTrans" cxnId="{2BD9E238-97AC-477C-A3E5-A8BFFDDBE7E2}">
      <dgm:prSet/>
      <dgm:spPr/>
      <dgm:t>
        <a:bodyPr/>
        <a:lstStyle/>
        <a:p>
          <a:endParaRPr lang="en-US">
            <a:solidFill>
              <a:schemeClr val="bg1"/>
            </a:solidFill>
          </a:endParaRPr>
        </a:p>
      </dgm:t>
    </dgm:pt>
    <dgm:pt modelId="{9E09E6B6-0F9E-407E-81EB-0AB7AE2D3F3C}" type="sibTrans" cxnId="{2BD9E238-97AC-477C-A3E5-A8BFFDDBE7E2}">
      <dgm:prSet/>
      <dgm:spPr/>
      <dgm:t>
        <a:bodyPr/>
        <a:lstStyle/>
        <a:p>
          <a:endParaRPr lang="en-US">
            <a:solidFill>
              <a:schemeClr val="bg1"/>
            </a:solidFill>
          </a:endParaRPr>
        </a:p>
      </dgm:t>
    </dgm:pt>
    <dgm:pt modelId="{0AF4E068-B531-4900-8BD8-B078B9C51C81}">
      <dgm:prSet custT="1"/>
      <dgm:spPr>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gradFill>
      </dgm:spPr>
      <dgm:t>
        <a:bodyPr/>
        <a:lstStyle/>
        <a:p>
          <a:r>
            <a:rPr lang="en-US" sz="1100" dirty="0">
              <a:solidFill>
                <a:schemeClr val="bg1"/>
              </a:solidFill>
              <a:latin typeface="+mn-lt"/>
              <a:cs typeface="Times New Roman" panose="02020603050405020304" pitchFamily="18" charset="0"/>
            </a:rPr>
            <a:t>State DOTs</a:t>
          </a:r>
        </a:p>
      </dgm:t>
    </dgm:pt>
    <dgm:pt modelId="{FF9E891D-C0C3-47A2-9F7A-CF4856C2092B}" type="parTrans" cxnId="{44EC85BD-30BE-4717-8AAE-4ACA806B6AD6}">
      <dgm:prSet/>
      <dgm:spPr/>
      <dgm:t>
        <a:bodyPr/>
        <a:lstStyle/>
        <a:p>
          <a:endParaRPr lang="en-US">
            <a:solidFill>
              <a:schemeClr val="bg1"/>
            </a:solidFill>
          </a:endParaRPr>
        </a:p>
      </dgm:t>
    </dgm:pt>
    <dgm:pt modelId="{6AC8422B-CF70-4A11-9A99-F3EE5C790D56}" type="sibTrans" cxnId="{44EC85BD-30BE-4717-8AAE-4ACA806B6AD6}">
      <dgm:prSet/>
      <dgm:spPr/>
      <dgm:t>
        <a:bodyPr/>
        <a:lstStyle/>
        <a:p>
          <a:endParaRPr lang="en-US">
            <a:solidFill>
              <a:schemeClr val="bg1"/>
            </a:solidFill>
          </a:endParaRPr>
        </a:p>
      </dgm:t>
    </dgm:pt>
    <dgm:pt modelId="{B180961A-5CC5-41D1-9E70-1488DD4FBE0B}">
      <dgm:prSet custT="1"/>
      <dgm:spPr>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gradFill>
      </dgm:spPr>
      <dgm:t>
        <a:bodyPr/>
        <a:lstStyle/>
        <a:p>
          <a:r>
            <a:rPr lang="en-US" sz="1100" dirty="0">
              <a:solidFill>
                <a:schemeClr val="bg1"/>
              </a:solidFill>
              <a:latin typeface="+mn-lt"/>
              <a:cs typeface="Times New Roman" panose="02020603050405020304" pitchFamily="18" charset="0"/>
            </a:rPr>
            <a:t>Transit Authorities</a:t>
          </a:r>
        </a:p>
      </dgm:t>
    </dgm:pt>
    <dgm:pt modelId="{E843F6C8-D316-4339-B176-10C94864FD45}" type="parTrans" cxnId="{A32F37A1-31B9-4FA0-8B96-CBE5E00AB070}">
      <dgm:prSet/>
      <dgm:spPr/>
      <dgm:t>
        <a:bodyPr/>
        <a:lstStyle/>
        <a:p>
          <a:endParaRPr lang="en-US">
            <a:solidFill>
              <a:schemeClr val="bg1"/>
            </a:solidFill>
          </a:endParaRPr>
        </a:p>
      </dgm:t>
    </dgm:pt>
    <dgm:pt modelId="{C1D0BFB7-7800-41C7-A3B3-B8988C04AE11}" type="sibTrans" cxnId="{A32F37A1-31B9-4FA0-8B96-CBE5E00AB070}">
      <dgm:prSet/>
      <dgm:spPr/>
      <dgm:t>
        <a:bodyPr/>
        <a:lstStyle/>
        <a:p>
          <a:endParaRPr lang="en-US">
            <a:solidFill>
              <a:schemeClr val="bg1"/>
            </a:solidFill>
          </a:endParaRPr>
        </a:p>
      </dgm:t>
    </dgm:pt>
    <dgm:pt modelId="{E2E667FD-5B4E-47A0-9885-FE8D948EE38B}">
      <dgm:prSet custT="1"/>
      <dgm:spPr>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gradFill>
      </dgm:spPr>
      <dgm:t>
        <a:bodyPr/>
        <a:lstStyle/>
        <a:p>
          <a:r>
            <a:rPr lang="en-US" sz="1100" dirty="0">
              <a:solidFill>
                <a:schemeClr val="bg1"/>
              </a:solidFill>
              <a:latin typeface="+mn-lt"/>
              <a:cs typeface="Times New Roman" panose="02020603050405020304" pitchFamily="18" charset="0"/>
            </a:rPr>
            <a:t>Airports</a:t>
          </a:r>
        </a:p>
      </dgm:t>
    </dgm:pt>
    <dgm:pt modelId="{CDC9B008-4030-4835-AAD5-10C127B97437}" type="parTrans" cxnId="{393B5603-4AF1-475C-92CF-9A4454A443FB}">
      <dgm:prSet/>
      <dgm:spPr/>
      <dgm:t>
        <a:bodyPr/>
        <a:lstStyle/>
        <a:p>
          <a:endParaRPr lang="en-US">
            <a:solidFill>
              <a:schemeClr val="bg1"/>
            </a:solidFill>
          </a:endParaRPr>
        </a:p>
      </dgm:t>
    </dgm:pt>
    <dgm:pt modelId="{2AED38FD-4B31-4DE6-B441-51577A6AB1C0}" type="sibTrans" cxnId="{393B5603-4AF1-475C-92CF-9A4454A443FB}">
      <dgm:prSet/>
      <dgm:spPr/>
      <dgm:t>
        <a:bodyPr/>
        <a:lstStyle/>
        <a:p>
          <a:endParaRPr lang="en-US">
            <a:solidFill>
              <a:schemeClr val="bg1"/>
            </a:solidFill>
          </a:endParaRPr>
        </a:p>
      </dgm:t>
    </dgm:pt>
    <dgm:pt modelId="{EDA6FB3F-2C9B-46C4-90D7-89FCEC06EBEB}">
      <dgm:prSet custT="1"/>
      <dgm:spPr>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gradFill>
      </dgm:spPr>
      <dgm:t>
        <a:bodyPr/>
        <a:lstStyle/>
        <a:p>
          <a:r>
            <a:rPr lang="en-US" sz="1100" dirty="0">
              <a:solidFill>
                <a:schemeClr val="bg1"/>
              </a:solidFill>
              <a:latin typeface="+mn-lt"/>
              <a:cs typeface="Times New Roman" panose="02020603050405020304" pitchFamily="18" charset="0"/>
            </a:rPr>
            <a:t>State &amp; Local Acquisition Regulations</a:t>
          </a:r>
        </a:p>
      </dgm:t>
    </dgm:pt>
    <dgm:pt modelId="{C2140F26-6791-4698-AC8F-A3CED586BF7D}" type="parTrans" cxnId="{8141EB4B-DD11-469C-A74A-9BB3ED25E6A5}">
      <dgm:prSet/>
      <dgm:spPr/>
      <dgm:t>
        <a:bodyPr/>
        <a:lstStyle/>
        <a:p>
          <a:endParaRPr lang="en-US">
            <a:solidFill>
              <a:schemeClr val="bg1"/>
            </a:solidFill>
          </a:endParaRPr>
        </a:p>
      </dgm:t>
    </dgm:pt>
    <dgm:pt modelId="{3F51339B-6E09-4231-8DD2-DCD29D5C1C85}" type="sibTrans" cxnId="{8141EB4B-DD11-469C-A74A-9BB3ED25E6A5}">
      <dgm:prSet/>
      <dgm:spPr/>
      <dgm:t>
        <a:bodyPr/>
        <a:lstStyle/>
        <a:p>
          <a:endParaRPr lang="en-US">
            <a:solidFill>
              <a:schemeClr val="bg1"/>
            </a:solidFill>
          </a:endParaRPr>
        </a:p>
      </dgm:t>
    </dgm:pt>
    <dgm:pt modelId="{1A082BE4-FD50-455D-81E4-BF4E22E29EA7}">
      <dgm:prSet custT="1"/>
      <dgm:spPr>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gradFill>
      </dgm:spPr>
      <dgm:t>
        <a:bodyPr/>
        <a:lstStyle/>
        <a:p>
          <a:r>
            <a:rPr lang="en-US" sz="1100" dirty="0">
              <a:solidFill>
                <a:schemeClr val="bg1"/>
              </a:solidFill>
              <a:latin typeface="+mn-lt"/>
              <a:cs typeface="Times New Roman" panose="02020603050405020304" pitchFamily="18" charset="0"/>
            </a:rPr>
            <a:t>Disadvantaged Business Enterprises (DBE)</a:t>
          </a:r>
        </a:p>
      </dgm:t>
    </dgm:pt>
    <dgm:pt modelId="{54141F1C-E1A3-4ECE-82B3-5829C1FEC9DF}" type="parTrans" cxnId="{B5D48C95-78D2-4BCE-B9EF-6C2848709ECD}">
      <dgm:prSet/>
      <dgm:spPr/>
      <dgm:t>
        <a:bodyPr/>
        <a:lstStyle/>
        <a:p>
          <a:endParaRPr lang="en-US">
            <a:solidFill>
              <a:schemeClr val="bg1"/>
            </a:solidFill>
          </a:endParaRPr>
        </a:p>
      </dgm:t>
    </dgm:pt>
    <dgm:pt modelId="{F6775B01-C1B5-4B0A-867A-58664F21892C}" type="sibTrans" cxnId="{B5D48C95-78D2-4BCE-B9EF-6C2848709ECD}">
      <dgm:prSet/>
      <dgm:spPr/>
      <dgm:t>
        <a:bodyPr/>
        <a:lstStyle/>
        <a:p>
          <a:endParaRPr lang="en-US">
            <a:solidFill>
              <a:schemeClr val="bg1"/>
            </a:solidFill>
          </a:endParaRPr>
        </a:p>
      </dgm:t>
    </dgm:pt>
    <dgm:pt modelId="{A20F0FFB-5E25-4E2F-982D-30FBD2F4305B}">
      <dgm:prSet phldrT="[Text]" custT="1"/>
      <dgm:spPr>
        <a:gradFill rotWithShape="0">
          <a:gsLst>
            <a:gs pos="2000">
              <a:srgbClr val="153A64"/>
            </a:gs>
            <a:gs pos="50000">
              <a:srgbClr val="2F6DAA"/>
            </a:gs>
            <a:gs pos="100000">
              <a:srgbClr val="153A64"/>
            </a:gs>
          </a:gsLst>
        </a:gradFill>
      </dgm:spPr>
      <dgm:t>
        <a:bodyPr/>
        <a:lstStyle/>
        <a:p>
          <a:r>
            <a:rPr lang="en-US" sz="1600" b="1" dirty="0">
              <a:solidFill>
                <a:schemeClr val="bg1"/>
              </a:solidFill>
              <a:latin typeface="+mn-lt"/>
            </a:rPr>
            <a:t>USDOT Appropriated Budget</a:t>
          </a:r>
        </a:p>
      </dgm:t>
    </dgm:pt>
    <dgm:pt modelId="{0FCE2F0E-1EFB-4E5B-9A17-13F4110C4453}" type="parTrans" cxnId="{AFC2A665-E691-41C2-A359-F7197B95B2D7}">
      <dgm:prSet/>
      <dgm:spPr/>
      <dgm:t>
        <a:bodyPr/>
        <a:lstStyle/>
        <a:p>
          <a:endParaRPr lang="en-US">
            <a:solidFill>
              <a:schemeClr val="bg1"/>
            </a:solidFill>
          </a:endParaRPr>
        </a:p>
      </dgm:t>
    </dgm:pt>
    <dgm:pt modelId="{8C40D359-407A-4FF5-9D0C-E5FE97673B88}" type="sibTrans" cxnId="{AFC2A665-E691-41C2-A359-F7197B95B2D7}">
      <dgm:prSet/>
      <dgm:spPr/>
      <dgm:t>
        <a:bodyPr/>
        <a:lstStyle/>
        <a:p>
          <a:endParaRPr lang="en-US">
            <a:solidFill>
              <a:schemeClr val="bg1"/>
            </a:solidFill>
          </a:endParaRPr>
        </a:p>
      </dgm:t>
    </dgm:pt>
    <dgm:pt modelId="{E5B610FF-6876-43EE-8065-3EE472362C81}" type="pres">
      <dgm:prSet presAssocID="{CDA9D862-FE6F-4B1A-A0BF-9BF6DE846CF1}" presName="hierChild1" presStyleCnt="0">
        <dgm:presLayoutVars>
          <dgm:orgChart val="1"/>
          <dgm:chPref val="1"/>
          <dgm:dir/>
          <dgm:animOne val="branch"/>
          <dgm:animLvl val="lvl"/>
          <dgm:resizeHandles/>
        </dgm:presLayoutVars>
      </dgm:prSet>
      <dgm:spPr/>
    </dgm:pt>
    <dgm:pt modelId="{7D237A5E-5843-479C-B6F1-67CEA286FC93}" type="pres">
      <dgm:prSet presAssocID="{A20F0FFB-5E25-4E2F-982D-30FBD2F4305B}" presName="hierRoot1" presStyleCnt="0">
        <dgm:presLayoutVars>
          <dgm:hierBranch val="init"/>
        </dgm:presLayoutVars>
      </dgm:prSet>
      <dgm:spPr/>
    </dgm:pt>
    <dgm:pt modelId="{4C5A1007-0A05-4668-9C6A-B915DDFAD440}" type="pres">
      <dgm:prSet presAssocID="{A20F0FFB-5E25-4E2F-982D-30FBD2F4305B}" presName="rootComposite1" presStyleCnt="0"/>
      <dgm:spPr/>
    </dgm:pt>
    <dgm:pt modelId="{E5CB8449-4EFC-48AA-99E0-4B3FA26BEAF0}" type="pres">
      <dgm:prSet presAssocID="{A20F0FFB-5E25-4E2F-982D-30FBD2F4305B}" presName="rootText1" presStyleLbl="node0" presStyleIdx="0" presStyleCnt="1" custScaleX="332211" custScaleY="161467" custLinFactNeighborX="1558" custLinFactNeighborY="10472">
        <dgm:presLayoutVars>
          <dgm:chPref val="3"/>
        </dgm:presLayoutVars>
      </dgm:prSet>
      <dgm:spPr/>
    </dgm:pt>
    <dgm:pt modelId="{88608034-B15F-4D02-9CB7-5193E75837A6}" type="pres">
      <dgm:prSet presAssocID="{A20F0FFB-5E25-4E2F-982D-30FBD2F4305B}" presName="rootConnector1" presStyleLbl="node1" presStyleIdx="0" presStyleCnt="0"/>
      <dgm:spPr/>
    </dgm:pt>
    <dgm:pt modelId="{44D99037-F145-41AC-A65A-16922ED85D07}" type="pres">
      <dgm:prSet presAssocID="{A20F0FFB-5E25-4E2F-982D-30FBD2F4305B}" presName="hierChild2" presStyleCnt="0"/>
      <dgm:spPr/>
    </dgm:pt>
    <dgm:pt modelId="{B4ABF961-8C32-443C-9DF9-D32871400D46}" type="pres">
      <dgm:prSet presAssocID="{C5E915BE-8B64-4454-9E74-A88B072D208A}" presName="Name37" presStyleLbl="parChTrans1D2" presStyleIdx="0" presStyleCnt="2"/>
      <dgm:spPr/>
    </dgm:pt>
    <dgm:pt modelId="{430024A5-2A8D-430A-AD82-1B20BD0A6577}" type="pres">
      <dgm:prSet presAssocID="{F49146FE-F5B6-4A7A-87B2-D1149C6C2739}" presName="hierRoot2" presStyleCnt="0">
        <dgm:presLayoutVars>
          <dgm:hierBranch val="l"/>
        </dgm:presLayoutVars>
      </dgm:prSet>
      <dgm:spPr/>
    </dgm:pt>
    <dgm:pt modelId="{F8C9FE39-1BF0-4BC8-8D86-DE2F766C81BF}" type="pres">
      <dgm:prSet presAssocID="{F49146FE-F5B6-4A7A-87B2-D1149C6C2739}" presName="rootComposite" presStyleCnt="0"/>
      <dgm:spPr/>
    </dgm:pt>
    <dgm:pt modelId="{EE08AF44-5320-4C27-9419-5B09F66D9D33}" type="pres">
      <dgm:prSet presAssocID="{F49146FE-F5B6-4A7A-87B2-D1149C6C2739}" presName="rootText" presStyleLbl="node2" presStyleIdx="0" presStyleCnt="2" custScaleX="271122" custLinFactNeighborX="-96605" custLinFactNeighborY="5018">
        <dgm:presLayoutVars>
          <dgm:chPref val="3"/>
        </dgm:presLayoutVars>
      </dgm:prSet>
      <dgm:spPr/>
    </dgm:pt>
    <dgm:pt modelId="{C5F93EC6-E3FE-457B-8179-DA412D591119}" type="pres">
      <dgm:prSet presAssocID="{F49146FE-F5B6-4A7A-87B2-D1149C6C2739}" presName="rootConnector" presStyleLbl="node2" presStyleIdx="0" presStyleCnt="2"/>
      <dgm:spPr/>
    </dgm:pt>
    <dgm:pt modelId="{23C67533-2215-4519-A0A9-9972470A040F}" type="pres">
      <dgm:prSet presAssocID="{F49146FE-F5B6-4A7A-87B2-D1149C6C2739}" presName="hierChild4" presStyleCnt="0"/>
      <dgm:spPr/>
    </dgm:pt>
    <dgm:pt modelId="{FF3C0484-3367-4FD4-BC0E-8A7E4773546D}" type="pres">
      <dgm:prSet presAssocID="{E2EB554A-1764-4539-8BCB-6F0DBA44F6CA}" presName="Name50" presStyleLbl="parChTrans1D3" presStyleIdx="0" presStyleCnt="8"/>
      <dgm:spPr/>
    </dgm:pt>
    <dgm:pt modelId="{739E8BF8-26B1-4E29-A577-D9966EAE8201}" type="pres">
      <dgm:prSet presAssocID="{31F50058-9D5B-41D6-838B-F3CA320D8C16}" presName="hierRoot2" presStyleCnt="0">
        <dgm:presLayoutVars>
          <dgm:hierBranch/>
        </dgm:presLayoutVars>
      </dgm:prSet>
      <dgm:spPr/>
    </dgm:pt>
    <dgm:pt modelId="{E20EC3E9-3724-4EE6-9B36-D68E2202B56E}" type="pres">
      <dgm:prSet presAssocID="{31F50058-9D5B-41D6-838B-F3CA320D8C16}" presName="rootComposite" presStyleCnt="0"/>
      <dgm:spPr/>
    </dgm:pt>
    <dgm:pt modelId="{E307AB6D-72B7-47D9-9BAE-27C89DC24C9A}" type="pres">
      <dgm:prSet presAssocID="{31F50058-9D5B-41D6-838B-F3CA320D8C16}" presName="rootText" presStyleLbl="node3" presStyleIdx="0" presStyleCnt="8" custScaleX="357695" custLinFactNeighborX="-69258" custLinFactNeighborY="14824">
        <dgm:presLayoutVars>
          <dgm:chPref val="3"/>
        </dgm:presLayoutVars>
      </dgm:prSet>
      <dgm:spPr/>
    </dgm:pt>
    <dgm:pt modelId="{79801C5F-6BB0-44B9-AF95-70EB913E585C}" type="pres">
      <dgm:prSet presAssocID="{31F50058-9D5B-41D6-838B-F3CA320D8C16}" presName="rootConnector" presStyleLbl="node3" presStyleIdx="0" presStyleCnt="8"/>
      <dgm:spPr/>
    </dgm:pt>
    <dgm:pt modelId="{4760A1DD-C035-41D8-8EEF-23F592431F5B}" type="pres">
      <dgm:prSet presAssocID="{31F50058-9D5B-41D6-838B-F3CA320D8C16}" presName="hierChild4" presStyleCnt="0"/>
      <dgm:spPr/>
    </dgm:pt>
    <dgm:pt modelId="{136C9A74-93B0-4034-B8BF-027E86D5B4E4}" type="pres">
      <dgm:prSet presAssocID="{31F50058-9D5B-41D6-838B-F3CA320D8C16}" presName="hierChild5" presStyleCnt="0"/>
      <dgm:spPr/>
    </dgm:pt>
    <dgm:pt modelId="{946C3BBB-804C-4ABF-BF86-2708938DAFCA}" type="pres">
      <dgm:prSet presAssocID="{AE5B13B5-CC3D-424B-A79B-0A4E000088C6}" presName="Name50" presStyleLbl="parChTrans1D3" presStyleIdx="1" presStyleCnt="8"/>
      <dgm:spPr/>
    </dgm:pt>
    <dgm:pt modelId="{BC0B25CA-110A-4908-8625-C5E805122E48}" type="pres">
      <dgm:prSet presAssocID="{B783A732-6840-46B9-9162-4768D4AB4B57}" presName="hierRoot2" presStyleCnt="0">
        <dgm:presLayoutVars>
          <dgm:hierBranch/>
        </dgm:presLayoutVars>
      </dgm:prSet>
      <dgm:spPr/>
    </dgm:pt>
    <dgm:pt modelId="{2FE2DD45-F294-44DA-BD98-8E7DA4BDEFE7}" type="pres">
      <dgm:prSet presAssocID="{B783A732-6840-46B9-9162-4768D4AB4B57}" presName="rootComposite" presStyleCnt="0"/>
      <dgm:spPr/>
    </dgm:pt>
    <dgm:pt modelId="{AE1808CF-7D21-427B-B667-48A1872DFEF2}" type="pres">
      <dgm:prSet presAssocID="{B783A732-6840-46B9-9162-4768D4AB4B57}" presName="rootText" presStyleLbl="node3" presStyleIdx="1" presStyleCnt="8" custScaleX="357695" custScaleY="151272" custLinFactNeighborX="-69258" custLinFactNeighborY="7075">
        <dgm:presLayoutVars>
          <dgm:chPref val="3"/>
        </dgm:presLayoutVars>
      </dgm:prSet>
      <dgm:spPr/>
    </dgm:pt>
    <dgm:pt modelId="{FDE3136F-074E-49F7-88D1-FEBB846EAE8D}" type="pres">
      <dgm:prSet presAssocID="{B783A732-6840-46B9-9162-4768D4AB4B57}" presName="rootConnector" presStyleLbl="node3" presStyleIdx="1" presStyleCnt="8"/>
      <dgm:spPr/>
    </dgm:pt>
    <dgm:pt modelId="{D8A48E2C-BEA1-4774-9BAA-A7EEB1028D9C}" type="pres">
      <dgm:prSet presAssocID="{B783A732-6840-46B9-9162-4768D4AB4B57}" presName="hierChild4" presStyleCnt="0"/>
      <dgm:spPr/>
    </dgm:pt>
    <dgm:pt modelId="{68BBF9F2-6600-4ABE-94A7-553F0E4D9526}" type="pres">
      <dgm:prSet presAssocID="{B783A732-6840-46B9-9162-4768D4AB4B57}" presName="hierChild5" presStyleCnt="0"/>
      <dgm:spPr/>
    </dgm:pt>
    <dgm:pt modelId="{660672DA-B572-4960-A45A-9EF6863F9C69}" type="pres">
      <dgm:prSet presAssocID="{3DF76E1F-0175-4FC6-903F-F1FA9DAF33CD}" presName="Name50" presStyleLbl="parChTrans1D3" presStyleIdx="2" presStyleCnt="8"/>
      <dgm:spPr/>
    </dgm:pt>
    <dgm:pt modelId="{9CA2F5C8-70DD-40C4-91FD-AA4B00A3F187}" type="pres">
      <dgm:prSet presAssocID="{E2629A26-4B40-4238-B195-EC102C620AB9}" presName="hierRoot2" presStyleCnt="0">
        <dgm:presLayoutVars>
          <dgm:hierBranch/>
        </dgm:presLayoutVars>
      </dgm:prSet>
      <dgm:spPr/>
    </dgm:pt>
    <dgm:pt modelId="{C672BE70-3632-4792-A598-2B309B50635B}" type="pres">
      <dgm:prSet presAssocID="{E2629A26-4B40-4238-B195-EC102C620AB9}" presName="rootComposite" presStyleCnt="0"/>
      <dgm:spPr/>
    </dgm:pt>
    <dgm:pt modelId="{E98E2FA1-627B-490A-A841-5E184627D317}" type="pres">
      <dgm:prSet presAssocID="{E2629A26-4B40-4238-B195-EC102C620AB9}" presName="rootText" presStyleLbl="node3" presStyleIdx="2" presStyleCnt="8" custScaleX="357695" custLinFactNeighborX="-69258" custLinFactNeighborY="7075">
        <dgm:presLayoutVars>
          <dgm:chPref val="3"/>
        </dgm:presLayoutVars>
      </dgm:prSet>
      <dgm:spPr/>
    </dgm:pt>
    <dgm:pt modelId="{1FFD3A2F-DD6D-42AA-90FA-C11270709121}" type="pres">
      <dgm:prSet presAssocID="{E2629A26-4B40-4238-B195-EC102C620AB9}" presName="rootConnector" presStyleLbl="node3" presStyleIdx="2" presStyleCnt="8"/>
      <dgm:spPr/>
    </dgm:pt>
    <dgm:pt modelId="{081DAAB9-5933-4768-9F27-B3778FD64520}" type="pres">
      <dgm:prSet presAssocID="{E2629A26-4B40-4238-B195-EC102C620AB9}" presName="hierChild4" presStyleCnt="0"/>
      <dgm:spPr/>
    </dgm:pt>
    <dgm:pt modelId="{0A0D3301-701B-4FBB-AAF0-359F1A9E91D0}" type="pres">
      <dgm:prSet presAssocID="{E2629A26-4B40-4238-B195-EC102C620AB9}" presName="hierChild5" presStyleCnt="0"/>
      <dgm:spPr/>
    </dgm:pt>
    <dgm:pt modelId="{C26D16CB-9D29-4B86-962A-C52402EF9972}" type="pres">
      <dgm:prSet presAssocID="{F49146FE-F5B6-4A7A-87B2-D1149C6C2739}" presName="hierChild5" presStyleCnt="0"/>
      <dgm:spPr/>
    </dgm:pt>
    <dgm:pt modelId="{6D5896FD-23C2-4710-A8B0-ACE70766D0AE}" type="pres">
      <dgm:prSet presAssocID="{65976389-6AC5-410F-853E-4567BF2AFC9F}" presName="Name37" presStyleLbl="parChTrans1D2" presStyleIdx="1" presStyleCnt="2"/>
      <dgm:spPr/>
    </dgm:pt>
    <dgm:pt modelId="{46D2C931-1724-4048-B7CD-58C646DE5974}" type="pres">
      <dgm:prSet presAssocID="{6009A779-DA61-4637-A15E-9ECB5D9C406F}" presName="hierRoot2" presStyleCnt="0">
        <dgm:presLayoutVars>
          <dgm:hierBranch val="init"/>
        </dgm:presLayoutVars>
      </dgm:prSet>
      <dgm:spPr/>
    </dgm:pt>
    <dgm:pt modelId="{655651EE-1C63-4645-A944-D7E638751CEF}" type="pres">
      <dgm:prSet presAssocID="{6009A779-DA61-4637-A15E-9ECB5D9C406F}" presName="rootComposite" presStyleCnt="0"/>
      <dgm:spPr/>
    </dgm:pt>
    <dgm:pt modelId="{B00F106C-973B-438E-B998-53B6680F17D5}" type="pres">
      <dgm:prSet presAssocID="{6009A779-DA61-4637-A15E-9ECB5D9C406F}" presName="rootText" presStyleLbl="node2" presStyleIdx="1" presStyleCnt="2" custScaleX="208739" custLinFactNeighborX="87357" custLinFactNeighborY="5018">
        <dgm:presLayoutVars>
          <dgm:chPref val="3"/>
        </dgm:presLayoutVars>
      </dgm:prSet>
      <dgm:spPr/>
    </dgm:pt>
    <dgm:pt modelId="{3A31FF49-0352-4964-9A47-4189FEED2D97}" type="pres">
      <dgm:prSet presAssocID="{6009A779-DA61-4637-A15E-9ECB5D9C406F}" presName="rootConnector" presStyleLbl="node2" presStyleIdx="1" presStyleCnt="2"/>
      <dgm:spPr/>
    </dgm:pt>
    <dgm:pt modelId="{ED3961A9-7F83-4274-98A1-33E7839FB863}" type="pres">
      <dgm:prSet presAssocID="{6009A779-DA61-4637-A15E-9ECB5D9C406F}" presName="hierChild4" presStyleCnt="0"/>
      <dgm:spPr/>
    </dgm:pt>
    <dgm:pt modelId="{F257EBA0-4E64-403D-A59B-A9BF631C0738}" type="pres">
      <dgm:prSet presAssocID="{FF9E891D-C0C3-47A2-9F7A-CF4856C2092B}" presName="Name37" presStyleLbl="parChTrans1D3" presStyleIdx="3" presStyleCnt="8"/>
      <dgm:spPr/>
    </dgm:pt>
    <dgm:pt modelId="{AE041724-5100-4360-A9A1-FEFBC3AA0343}" type="pres">
      <dgm:prSet presAssocID="{0AF4E068-B531-4900-8BD8-B078B9C51C81}" presName="hierRoot2" presStyleCnt="0">
        <dgm:presLayoutVars>
          <dgm:hierBranch val="init"/>
        </dgm:presLayoutVars>
      </dgm:prSet>
      <dgm:spPr/>
    </dgm:pt>
    <dgm:pt modelId="{135C7F0A-C670-44A2-92D6-2CB49D7CCB27}" type="pres">
      <dgm:prSet presAssocID="{0AF4E068-B531-4900-8BD8-B078B9C51C81}" presName="rootComposite" presStyleCnt="0"/>
      <dgm:spPr/>
    </dgm:pt>
    <dgm:pt modelId="{446FA2F3-D3EF-4EE5-A578-CEA6E4BA25C6}" type="pres">
      <dgm:prSet presAssocID="{0AF4E068-B531-4900-8BD8-B078B9C51C81}" presName="rootText" presStyleLbl="node3" presStyleIdx="3" presStyleCnt="8" custScaleX="323935" custLinFactNeighborX="71887">
        <dgm:presLayoutVars>
          <dgm:chPref val="3"/>
        </dgm:presLayoutVars>
      </dgm:prSet>
      <dgm:spPr/>
    </dgm:pt>
    <dgm:pt modelId="{56E5A969-AB62-46D0-B55C-B2A5C862F05D}" type="pres">
      <dgm:prSet presAssocID="{0AF4E068-B531-4900-8BD8-B078B9C51C81}" presName="rootConnector" presStyleLbl="node3" presStyleIdx="3" presStyleCnt="8"/>
      <dgm:spPr/>
    </dgm:pt>
    <dgm:pt modelId="{AEBF6948-357D-4AC5-B9B3-A30CE5AB3476}" type="pres">
      <dgm:prSet presAssocID="{0AF4E068-B531-4900-8BD8-B078B9C51C81}" presName="hierChild4" presStyleCnt="0"/>
      <dgm:spPr/>
    </dgm:pt>
    <dgm:pt modelId="{B9836ECA-AFAC-402D-BD41-DC01015D522A}" type="pres">
      <dgm:prSet presAssocID="{0AF4E068-B531-4900-8BD8-B078B9C51C81}" presName="hierChild5" presStyleCnt="0"/>
      <dgm:spPr/>
    </dgm:pt>
    <dgm:pt modelId="{CAD8A7FD-C06D-4D62-90D5-A457266248B7}" type="pres">
      <dgm:prSet presAssocID="{E843F6C8-D316-4339-B176-10C94864FD45}" presName="Name37" presStyleLbl="parChTrans1D3" presStyleIdx="4" presStyleCnt="8"/>
      <dgm:spPr/>
    </dgm:pt>
    <dgm:pt modelId="{2A1CF5AC-2F2D-4D0D-97B6-F4F677C2C17A}" type="pres">
      <dgm:prSet presAssocID="{B180961A-5CC5-41D1-9E70-1488DD4FBE0B}" presName="hierRoot2" presStyleCnt="0">
        <dgm:presLayoutVars>
          <dgm:hierBranch val="init"/>
        </dgm:presLayoutVars>
      </dgm:prSet>
      <dgm:spPr/>
    </dgm:pt>
    <dgm:pt modelId="{8DB70BC0-8B4D-4942-928D-3E9E3817D8B4}" type="pres">
      <dgm:prSet presAssocID="{B180961A-5CC5-41D1-9E70-1488DD4FBE0B}" presName="rootComposite" presStyleCnt="0"/>
      <dgm:spPr/>
    </dgm:pt>
    <dgm:pt modelId="{10B39DE2-A16D-44B6-A874-1A5CEC7EF31B}" type="pres">
      <dgm:prSet presAssocID="{B180961A-5CC5-41D1-9E70-1488DD4FBE0B}" presName="rootText" presStyleLbl="node3" presStyleIdx="4" presStyleCnt="8" custScaleX="323935" custLinFactNeighborX="71887">
        <dgm:presLayoutVars>
          <dgm:chPref val="3"/>
        </dgm:presLayoutVars>
      </dgm:prSet>
      <dgm:spPr/>
    </dgm:pt>
    <dgm:pt modelId="{E7B1831A-E0DD-43EE-8C98-D754EBAE57AC}" type="pres">
      <dgm:prSet presAssocID="{B180961A-5CC5-41D1-9E70-1488DD4FBE0B}" presName="rootConnector" presStyleLbl="node3" presStyleIdx="4" presStyleCnt="8"/>
      <dgm:spPr/>
    </dgm:pt>
    <dgm:pt modelId="{2FC3AD51-85B8-4282-AD98-03178359FE02}" type="pres">
      <dgm:prSet presAssocID="{B180961A-5CC5-41D1-9E70-1488DD4FBE0B}" presName="hierChild4" presStyleCnt="0"/>
      <dgm:spPr/>
    </dgm:pt>
    <dgm:pt modelId="{C8D0AF76-B10A-4368-94E9-1A6EBDE0A51B}" type="pres">
      <dgm:prSet presAssocID="{B180961A-5CC5-41D1-9E70-1488DD4FBE0B}" presName="hierChild5" presStyleCnt="0"/>
      <dgm:spPr/>
    </dgm:pt>
    <dgm:pt modelId="{8AA285AA-8D89-492D-A715-2AF5191CD759}" type="pres">
      <dgm:prSet presAssocID="{CDC9B008-4030-4835-AAD5-10C127B97437}" presName="Name37" presStyleLbl="parChTrans1D3" presStyleIdx="5" presStyleCnt="8"/>
      <dgm:spPr/>
    </dgm:pt>
    <dgm:pt modelId="{81EF9B5E-0751-4DE9-AE55-0EE6BEA50C03}" type="pres">
      <dgm:prSet presAssocID="{E2E667FD-5B4E-47A0-9885-FE8D948EE38B}" presName="hierRoot2" presStyleCnt="0">
        <dgm:presLayoutVars>
          <dgm:hierBranch val="init"/>
        </dgm:presLayoutVars>
      </dgm:prSet>
      <dgm:spPr/>
    </dgm:pt>
    <dgm:pt modelId="{20C5BB83-8867-4E9D-84E8-C7A05CCC7D95}" type="pres">
      <dgm:prSet presAssocID="{E2E667FD-5B4E-47A0-9885-FE8D948EE38B}" presName="rootComposite" presStyleCnt="0"/>
      <dgm:spPr/>
    </dgm:pt>
    <dgm:pt modelId="{AE253024-CF58-4BFA-82C9-B3B7FEAD4EB5}" type="pres">
      <dgm:prSet presAssocID="{E2E667FD-5B4E-47A0-9885-FE8D948EE38B}" presName="rootText" presStyleLbl="node3" presStyleIdx="5" presStyleCnt="8" custScaleX="323935" custLinFactNeighborX="71887">
        <dgm:presLayoutVars>
          <dgm:chPref val="3"/>
        </dgm:presLayoutVars>
      </dgm:prSet>
      <dgm:spPr/>
    </dgm:pt>
    <dgm:pt modelId="{8C7BA1D6-3561-4FFF-9F38-63A7FBEBE9FF}" type="pres">
      <dgm:prSet presAssocID="{E2E667FD-5B4E-47A0-9885-FE8D948EE38B}" presName="rootConnector" presStyleLbl="node3" presStyleIdx="5" presStyleCnt="8"/>
      <dgm:spPr/>
    </dgm:pt>
    <dgm:pt modelId="{30DACA45-87AC-4988-847E-00A0B0E8ADA0}" type="pres">
      <dgm:prSet presAssocID="{E2E667FD-5B4E-47A0-9885-FE8D948EE38B}" presName="hierChild4" presStyleCnt="0"/>
      <dgm:spPr/>
    </dgm:pt>
    <dgm:pt modelId="{85CF420D-6A99-46DC-AF07-4C0DC617FA6E}" type="pres">
      <dgm:prSet presAssocID="{E2E667FD-5B4E-47A0-9885-FE8D948EE38B}" presName="hierChild5" presStyleCnt="0"/>
      <dgm:spPr/>
    </dgm:pt>
    <dgm:pt modelId="{A6E51B4E-D5BE-4385-B1FD-05C9B5391167}" type="pres">
      <dgm:prSet presAssocID="{C2140F26-6791-4698-AC8F-A3CED586BF7D}" presName="Name37" presStyleLbl="parChTrans1D3" presStyleIdx="6" presStyleCnt="8"/>
      <dgm:spPr/>
    </dgm:pt>
    <dgm:pt modelId="{B315640D-85E2-44C9-BB44-855DD617F7A4}" type="pres">
      <dgm:prSet presAssocID="{EDA6FB3F-2C9B-46C4-90D7-89FCEC06EBEB}" presName="hierRoot2" presStyleCnt="0">
        <dgm:presLayoutVars>
          <dgm:hierBranch val="init"/>
        </dgm:presLayoutVars>
      </dgm:prSet>
      <dgm:spPr/>
    </dgm:pt>
    <dgm:pt modelId="{5FD143CE-E6D5-4457-AD48-1E4499BC5FAB}" type="pres">
      <dgm:prSet presAssocID="{EDA6FB3F-2C9B-46C4-90D7-89FCEC06EBEB}" presName="rootComposite" presStyleCnt="0"/>
      <dgm:spPr/>
    </dgm:pt>
    <dgm:pt modelId="{9D82290E-5E5A-4160-BCBD-39192438396B}" type="pres">
      <dgm:prSet presAssocID="{EDA6FB3F-2C9B-46C4-90D7-89FCEC06EBEB}" presName="rootText" presStyleLbl="node3" presStyleIdx="6" presStyleCnt="8" custScaleX="323935" custLinFactNeighborX="71887">
        <dgm:presLayoutVars>
          <dgm:chPref val="3"/>
        </dgm:presLayoutVars>
      </dgm:prSet>
      <dgm:spPr/>
    </dgm:pt>
    <dgm:pt modelId="{7B073917-1DE9-4512-8362-67FC9C744D5E}" type="pres">
      <dgm:prSet presAssocID="{EDA6FB3F-2C9B-46C4-90D7-89FCEC06EBEB}" presName="rootConnector" presStyleLbl="node3" presStyleIdx="6" presStyleCnt="8"/>
      <dgm:spPr/>
    </dgm:pt>
    <dgm:pt modelId="{C503BD63-D28A-4E1C-AED5-1820DF97C899}" type="pres">
      <dgm:prSet presAssocID="{EDA6FB3F-2C9B-46C4-90D7-89FCEC06EBEB}" presName="hierChild4" presStyleCnt="0"/>
      <dgm:spPr/>
    </dgm:pt>
    <dgm:pt modelId="{E5CE7694-0A9E-4958-B11D-9096C8F41BD1}" type="pres">
      <dgm:prSet presAssocID="{EDA6FB3F-2C9B-46C4-90D7-89FCEC06EBEB}" presName="hierChild5" presStyleCnt="0"/>
      <dgm:spPr/>
    </dgm:pt>
    <dgm:pt modelId="{7EBF8740-CAC1-4B28-A927-6712D8C66C0D}" type="pres">
      <dgm:prSet presAssocID="{54141F1C-E1A3-4ECE-82B3-5829C1FEC9DF}" presName="Name37" presStyleLbl="parChTrans1D3" presStyleIdx="7" presStyleCnt="8"/>
      <dgm:spPr/>
    </dgm:pt>
    <dgm:pt modelId="{9BC791BA-A63C-4229-9D39-7E44A238CA39}" type="pres">
      <dgm:prSet presAssocID="{1A082BE4-FD50-455D-81E4-BF4E22E29EA7}" presName="hierRoot2" presStyleCnt="0">
        <dgm:presLayoutVars>
          <dgm:hierBranch val="init"/>
        </dgm:presLayoutVars>
      </dgm:prSet>
      <dgm:spPr/>
    </dgm:pt>
    <dgm:pt modelId="{DC52C191-D8F3-4A51-B401-00D8E6E690DA}" type="pres">
      <dgm:prSet presAssocID="{1A082BE4-FD50-455D-81E4-BF4E22E29EA7}" presName="rootComposite" presStyleCnt="0"/>
      <dgm:spPr/>
    </dgm:pt>
    <dgm:pt modelId="{DE833265-9C81-4C68-B4C4-1C92D69CF011}" type="pres">
      <dgm:prSet presAssocID="{1A082BE4-FD50-455D-81E4-BF4E22E29EA7}" presName="rootText" presStyleLbl="node3" presStyleIdx="7" presStyleCnt="8" custScaleX="323935" custScaleY="129190" custLinFactNeighborX="71887">
        <dgm:presLayoutVars>
          <dgm:chPref val="3"/>
        </dgm:presLayoutVars>
      </dgm:prSet>
      <dgm:spPr/>
    </dgm:pt>
    <dgm:pt modelId="{D93DAAFE-4369-4193-9EB6-F2A4DB4150F5}" type="pres">
      <dgm:prSet presAssocID="{1A082BE4-FD50-455D-81E4-BF4E22E29EA7}" presName="rootConnector" presStyleLbl="node3" presStyleIdx="7" presStyleCnt="8"/>
      <dgm:spPr/>
    </dgm:pt>
    <dgm:pt modelId="{46C97673-0DEE-4EEC-B8EB-4DA6497AB910}" type="pres">
      <dgm:prSet presAssocID="{1A082BE4-FD50-455D-81E4-BF4E22E29EA7}" presName="hierChild4" presStyleCnt="0"/>
      <dgm:spPr/>
    </dgm:pt>
    <dgm:pt modelId="{013F3C5E-8E7A-42D0-B416-FE7958585BD8}" type="pres">
      <dgm:prSet presAssocID="{1A082BE4-FD50-455D-81E4-BF4E22E29EA7}" presName="hierChild5" presStyleCnt="0"/>
      <dgm:spPr/>
    </dgm:pt>
    <dgm:pt modelId="{7060AE86-B7F5-482E-B356-DB5B3DE19547}" type="pres">
      <dgm:prSet presAssocID="{6009A779-DA61-4637-A15E-9ECB5D9C406F}" presName="hierChild5" presStyleCnt="0"/>
      <dgm:spPr/>
    </dgm:pt>
    <dgm:pt modelId="{E80DBB8A-3327-4DA6-8086-3C3D59DE5819}" type="pres">
      <dgm:prSet presAssocID="{A20F0FFB-5E25-4E2F-982D-30FBD2F4305B}" presName="hierChild3" presStyleCnt="0"/>
      <dgm:spPr/>
    </dgm:pt>
  </dgm:ptLst>
  <dgm:cxnLst>
    <dgm:cxn modelId="{393B5603-4AF1-475C-92CF-9A4454A443FB}" srcId="{6009A779-DA61-4637-A15E-9ECB5D9C406F}" destId="{E2E667FD-5B4E-47A0-9885-FE8D948EE38B}" srcOrd="2" destOrd="0" parTransId="{CDC9B008-4030-4835-AAD5-10C127B97437}" sibTransId="{2AED38FD-4B31-4DE6-B441-51577A6AB1C0}"/>
    <dgm:cxn modelId="{C6995706-0C44-446A-9072-9007923D5313}" type="presOf" srcId="{E2E667FD-5B4E-47A0-9885-FE8D948EE38B}" destId="{8C7BA1D6-3561-4FFF-9F38-63A7FBEBE9FF}" srcOrd="1" destOrd="0" presId="urn:microsoft.com/office/officeart/2005/8/layout/orgChart1"/>
    <dgm:cxn modelId="{E4AA470A-7B76-4C35-9759-A11B52D9649E}" type="presOf" srcId="{A20F0FFB-5E25-4E2F-982D-30FBD2F4305B}" destId="{88608034-B15F-4D02-9CB7-5193E75837A6}" srcOrd="1" destOrd="0" presId="urn:microsoft.com/office/officeart/2005/8/layout/orgChart1"/>
    <dgm:cxn modelId="{E405041A-3CE7-4020-8BD2-7065F395440D}" type="presOf" srcId="{EDA6FB3F-2C9B-46C4-90D7-89FCEC06EBEB}" destId="{9D82290E-5E5A-4160-BCBD-39192438396B}" srcOrd="0" destOrd="0" presId="urn:microsoft.com/office/officeart/2005/8/layout/orgChart1"/>
    <dgm:cxn modelId="{6D46A220-FA11-4BBB-8145-DA51D862D289}" type="presOf" srcId="{EDA6FB3F-2C9B-46C4-90D7-89FCEC06EBEB}" destId="{7B073917-1DE9-4512-8362-67FC9C744D5E}" srcOrd="1" destOrd="0" presId="urn:microsoft.com/office/officeart/2005/8/layout/orgChart1"/>
    <dgm:cxn modelId="{87599D25-9103-4218-9F49-4379D17B5D0C}" type="presOf" srcId="{B180961A-5CC5-41D1-9E70-1488DD4FBE0B}" destId="{E7B1831A-E0DD-43EE-8C98-D754EBAE57AC}" srcOrd="1" destOrd="0" presId="urn:microsoft.com/office/officeart/2005/8/layout/orgChart1"/>
    <dgm:cxn modelId="{75761527-5F34-471D-A94D-FAE0BFB1D359}" type="presOf" srcId="{E2EB554A-1764-4539-8BCB-6F0DBA44F6CA}" destId="{FF3C0484-3367-4FD4-BC0E-8A7E4773546D}" srcOrd="0" destOrd="0" presId="urn:microsoft.com/office/officeart/2005/8/layout/orgChart1"/>
    <dgm:cxn modelId="{CC7DA42E-97D6-4153-9561-E3B528D53DEA}" srcId="{A20F0FFB-5E25-4E2F-982D-30FBD2F4305B}" destId="{6009A779-DA61-4637-A15E-9ECB5D9C406F}" srcOrd="1" destOrd="0" parTransId="{65976389-6AC5-410F-853E-4567BF2AFC9F}" sibTransId="{0F4B9AD6-EFA8-4F81-8467-F18752EC7FB0}"/>
    <dgm:cxn modelId="{DDDC9930-88FE-4364-A842-D461C3D86E85}" type="presOf" srcId="{1A082BE4-FD50-455D-81E4-BF4E22E29EA7}" destId="{D93DAAFE-4369-4193-9EB6-F2A4DB4150F5}" srcOrd="1" destOrd="0" presId="urn:microsoft.com/office/officeart/2005/8/layout/orgChart1"/>
    <dgm:cxn modelId="{7E6DF836-F782-47B2-88E3-0D2122EF1D24}" type="presOf" srcId="{31F50058-9D5B-41D6-838B-F3CA320D8C16}" destId="{E307AB6D-72B7-47D9-9BAE-27C89DC24C9A}" srcOrd="0" destOrd="0" presId="urn:microsoft.com/office/officeart/2005/8/layout/orgChart1"/>
    <dgm:cxn modelId="{2BD9E238-97AC-477C-A3E5-A8BFFDDBE7E2}" srcId="{F49146FE-F5B6-4A7A-87B2-D1149C6C2739}" destId="{E2629A26-4B40-4238-B195-EC102C620AB9}" srcOrd="2" destOrd="0" parTransId="{3DF76E1F-0175-4FC6-903F-F1FA9DAF33CD}" sibTransId="{9E09E6B6-0F9E-407E-81EB-0AB7AE2D3F3C}"/>
    <dgm:cxn modelId="{E0CBF33B-1371-429D-8126-8E6EB834E49A}" type="presOf" srcId="{E843F6C8-D316-4339-B176-10C94864FD45}" destId="{CAD8A7FD-C06D-4D62-90D5-A457266248B7}" srcOrd="0" destOrd="0" presId="urn:microsoft.com/office/officeart/2005/8/layout/orgChart1"/>
    <dgm:cxn modelId="{F99C333E-65BA-4E98-9101-C1F3A9E03FAB}" type="presOf" srcId="{6009A779-DA61-4637-A15E-9ECB5D9C406F}" destId="{B00F106C-973B-438E-B998-53B6680F17D5}" srcOrd="0" destOrd="0" presId="urn:microsoft.com/office/officeart/2005/8/layout/orgChart1"/>
    <dgm:cxn modelId="{8141EB4B-DD11-469C-A74A-9BB3ED25E6A5}" srcId="{6009A779-DA61-4637-A15E-9ECB5D9C406F}" destId="{EDA6FB3F-2C9B-46C4-90D7-89FCEC06EBEB}" srcOrd="3" destOrd="0" parTransId="{C2140F26-6791-4698-AC8F-A3CED586BF7D}" sibTransId="{3F51339B-6E09-4231-8DD2-DCD29D5C1C85}"/>
    <dgm:cxn modelId="{B6FF354C-3705-40D7-A105-A9CA2CC327B5}" type="presOf" srcId="{A20F0FFB-5E25-4E2F-982D-30FBD2F4305B}" destId="{E5CB8449-4EFC-48AA-99E0-4B3FA26BEAF0}" srcOrd="0" destOrd="0" presId="urn:microsoft.com/office/officeart/2005/8/layout/orgChart1"/>
    <dgm:cxn modelId="{9FBB3151-A944-4B0C-915B-817EFFE07C17}" type="presOf" srcId="{AE5B13B5-CC3D-424B-A79B-0A4E000088C6}" destId="{946C3BBB-804C-4ABF-BF86-2708938DAFCA}" srcOrd="0" destOrd="0" presId="urn:microsoft.com/office/officeart/2005/8/layout/orgChart1"/>
    <dgm:cxn modelId="{BEC36A58-7717-4DAD-B6AC-2BB16B0F6F39}" type="presOf" srcId="{1A082BE4-FD50-455D-81E4-BF4E22E29EA7}" destId="{DE833265-9C81-4C68-B4C4-1C92D69CF011}" srcOrd="0" destOrd="0" presId="urn:microsoft.com/office/officeart/2005/8/layout/orgChart1"/>
    <dgm:cxn modelId="{5A17E95D-810B-4111-8FD2-D8A54E2ADAD2}" type="presOf" srcId="{6009A779-DA61-4637-A15E-9ECB5D9C406F}" destId="{3A31FF49-0352-4964-9A47-4189FEED2D97}" srcOrd="1" destOrd="0" presId="urn:microsoft.com/office/officeart/2005/8/layout/orgChart1"/>
    <dgm:cxn modelId="{34F72960-6717-49C6-A7DA-54ABF5EEC87A}" type="presOf" srcId="{65976389-6AC5-410F-853E-4567BF2AFC9F}" destId="{6D5896FD-23C2-4710-A8B0-ACE70766D0AE}" srcOrd="0" destOrd="0" presId="urn:microsoft.com/office/officeart/2005/8/layout/orgChart1"/>
    <dgm:cxn modelId="{0608C864-B145-4B40-8EF7-91253897B1A7}" type="presOf" srcId="{F49146FE-F5B6-4A7A-87B2-D1149C6C2739}" destId="{C5F93EC6-E3FE-457B-8179-DA412D591119}" srcOrd="1" destOrd="0" presId="urn:microsoft.com/office/officeart/2005/8/layout/orgChart1"/>
    <dgm:cxn modelId="{AFC2A665-E691-41C2-A359-F7197B95B2D7}" srcId="{CDA9D862-FE6F-4B1A-A0BF-9BF6DE846CF1}" destId="{A20F0FFB-5E25-4E2F-982D-30FBD2F4305B}" srcOrd="0" destOrd="0" parTransId="{0FCE2F0E-1EFB-4E5B-9A17-13F4110C4453}" sibTransId="{8C40D359-407A-4FF5-9D0C-E5FE97673B88}"/>
    <dgm:cxn modelId="{DA132568-F5BD-47C3-8AB9-68DF33150412}" type="presOf" srcId="{0AF4E068-B531-4900-8BD8-B078B9C51C81}" destId="{56E5A969-AB62-46D0-B55C-B2A5C862F05D}" srcOrd="1" destOrd="0" presId="urn:microsoft.com/office/officeart/2005/8/layout/orgChart1"/>
    <dgm:cxn modelId="{4BA3F979-7667-4907-A54F-2E2608E31066}" type="presOf" srcId="{C2140F26-6791-4698-AC8F-A3CED586BF7D}" destId="{A6E51B4E-D5BE-4385-B1FD-05C9B5391167}" srcOrd="0" destOrd="0" presId="urn:microsoft.com/office/officeart/2005/8/layout/orgChart1"/>
    <dgm:cxn modelId="{EC82817A-FE34-4478-8011-702EA5B9AF3F}" type="presOf" srcId="{3DF76E1F-0175-4FC6-903F-F1FA9DAF33CD}" destId="{660672DA-B572-4960-A45A-9EF6863F9C69}" srcOrd="0" destOrd="0" presId="urn:microsoft.com/office/officeart/2005/8/layout/orgChart1"/>
    <dgm:cxn modelId="{FE0CE37B-784A-4886-A783-91C5FF75F5CA}" type="presOf" srcId="{C5E915BE-8B64-4454-9E74-A88B072D208A}" destId="{B4ABF961-8C32-443C-9DF9-D32871400D46}" srcOrd="0" destOrd="0" presId="urn:microsoft.com/office/officeart/2005/8/layout/orgChart1"/>
    <dgm:cxn modelId="{F505CA8A-38A3-4FCE-8545-287EDBAA064E}" srcId="{A20F0FFB-5E25-4E2F-982D-30FBD2F4305B}" destId="{F49146FE-F5B6-4A7A-87B2-D1149C6C2739}" srcOrd="0" destOrd="0" parTransId="{C5E915BE-8B64-4454-9E74-A88B072D208A}" sibTransId="{46376DF9-E00A-4A8B-9479-04E9EBA78BD6}"/>
    <dgm:cxn modelId="{BA31618C-F21D-4F51-A8DD-651B742035EF}" type="presOf" srcId="{31F50058-9D5B-41D6-838B-F3CA320D8C16}" destId="{79801C5F-6BB0-44B9-AF95-70EB913E585C}" srcOrd="1" destOrd="0" presId="urn:microsoft.com/office/officeart/2005/8/layout/orgChart1"/>
    <dgm:cxn modelId="{B5D48C95-78D2-4BCE-B9EF-6C2848709ECD}" srcId="{6009A779-DA61-4637-A15E-9ECB5D9C406F}" destId="{1A082BE4-FD50-455D-81E4-BF4E22E29EA7}" srcOrd="4" destOrd="0" parTransId="{54141F1C-E1A3-4ECE-82B3-5829C1FEC9DF}" sibTransId="{F6775B01-C1B5-4B0A-867A-58664F21892C}"/>
    <dgm:cxn modelId="{A32F37A1-31B9-4FA0-8B96-CBE5E00AB070}" srcId="{6009A779-DA61-4637-A15E-9ECB5D9C406F}" destId="{B180961A-5CC5-41D1-9E70-1488DD4FBE0B}" srcOrd="1" destOrd="0" parTransId="{E843F6C8-D316-4339-B176-10C94864FD45}" sibTransId="{C1D0BFB7-7800-41C7-A3B3-B8988C04AE11}"/>
    <dgm:cxn modelId="{45CF8FA3-85D8-467B-8AA5-853133BF56D3}" type="presOf" srcId="{B783A732-6840-46B9-9162-4768D4AB4B57}" destId="{FDE3136F-074E-49F7-88D1-FEBB846EAE8D}" srcOrd="1" destOrd="0" presId="urn:microsoft.com/office/officeart/2005/8/layout/orgChart1"/>
    <dgm:cxn modelId="{E8A196B8-B2DC-468B-9B51-3C07E42E78DF}" srcId="{F49146FE-F5B6-4A7A-87B2-D1149C6C2739}" destId="{31F50058-9D5B-41D6-838B-F3CA320D8C16}" srcOrd="0" destOrd="0" parTransId="{E2EB554A-1764-4539-8BCB-6F0DBA44F6CA}" sibTransId="{36246BBF-DB79-4BBD-AE6B-409DD77210C8}"/>
    <dgm:cxn modelId="{C8652EB9-5C74-4227-AAB9-DEC8B1FD3959}" type="presOf" srcId="{B180961A-5CC5-41D1-9E70-1488DD4FBE0B}" destId="{10B39DE2-A16D-44B6-A874-1A5CEC7EF31B}" srcOrd="0" destOrd="0" presId="urn:microsoft.com/office/officeart/2005/8/layout/orgChart1"/>
    <dgm:cxn modelId="{37B669BC-7E13-47AD-861D-7AB2979D0CAD}" type="presOf" srcId="{0AF4E068-B531-4900-8BD8-B078B9C51C81}" destId="{446FA2F3-D3EF-4EE5-A578-CEA6E4BA25C6}" srcOrd="0" destOrd="0" presId="urn:microsoft.com/office/officeart/2005/8/layout/orgChart1"/>
    <dgm:cxn modelId="{44EC85BD-30BE-4717-8AAE-4ACA806B6AD6}" srcId="{6009A779-DA61-4637-A15E-9ECB5D9C406F}" destId="{0AF4E068-B531-4900-8BD8-B078B9C51C81}" srcOrd="0" destOrd="0" parTransId="{FF9E891D-C0C3-47A2-9F7A-CF4856C2092B}" sibTransId="{6AC8422B-CF70-4A11-9A99-F3EE5C790D56}"/>
    <dgm:cxn modelId="{AF7B4FCB-6822-482C-91EA-15825DAB93A9}" type="presOf" srcId="{E2E667FD-5B4E-47A0-9885-FE8D948EE38B}" destId="{AE253024-CF58-4BFA-82C9-B3B7FEAD4EB5}" srcOrd="0" destOrd="0" presId="urn:microsoft.com/office/officeart/2005/8/layout/orgChart1"/>
    <dgm:cxn modelId="{EEDDDDD1-E1CA-45B9-A144-37389FE3DAA3}" type="presOf" srcId="{FF9E891D-C0C3-47A2-9F7A-CF4856C2092B}" destId="{F257EBA0-4E64-403D-A59B-A9BF631C0738}" srcOrd="0" destOrd="0" presId="urn:microsoft.com/office/officeart/2005/8/layout/orgChart1"/>
    <dgm:cxn modelId="{F0EE1ED8-4CC0-4412-B143-F3324FEFF509}" type="presOf" srcId="{B783A732-6840-46B9-9162-4768D4AB4B57}" destId="{AE1808CF-7D21-427B-B667-48A1872DFEF2}" srcOrd="0" destOrd="0" presId="urn:microsoft.com/office/officeart/2005/8/layout/orgChart1"/>
    <dgm:cxn modelId="{8C349FDB-7353-47B6-B698-C1E780257F55}" type="presOf" srcId="{F49146FE-F5B6-4A7A-87B2-D1149C6C2739}" destId="{EE08AF44-5320-4C27-9419-5B09F66D9D33}" srcOrd="0" destOrd="0" presId="urn:microsoft.com/office/officeart/2005/8/layout/orgChart1"/>
    <dgm:cxn modelId="{E09B99E4-CB65-4490-AA6E-D160DA60E662}" type="presOf" srcId="{CDC9B008-4030-4835-AAD5-10C127B97437}" destId="{8AA285AA-8D89-492D-A715-2AF5191CD759}" srcOrd="0" destOrd="0" presId="urn:microsoft.com/office/officeart/2005/8/layout/orgChart1"/>
    <dgm:cxn modelId="{C48261EB-7654-49A0-906A-3AA42EC04A01}" srcId="{F49146FE-F5B6-4A7A-87B2-D1149C6C2739}" destId="{B783A732-6840-46B9-9162-4768D4AB4B57}" srcOrd="1" destOrd="0" parTransId="{AE5B13B5-CC3D-424B-A79B-0A4E000088C6}" sibTransId="{37FF08B7-11A6-4A75-A836-8BC8B2A28309}"/>
    <dgm:cxn modelId="{FAFFB6F6-4B67-426F-A76B-D6E5ABE72957}" type="presOf" srcId="{E2629A26-4B40-4238-B195-EC102C620AB9}" destId="{1FFD3A2F-DD6D-42AA-90FA-C11270709121}" srcOrd="1" destOrd="0" presId="urn:microsoft.com/office/officeart/2005/8/layout/orgChart1"/>
    <dgm:cxn modelId="{698252F7-B460-4616-A4F9-5EC8478160FE}" type="presOf" srcId="{CDA9D862-FE6F-4B1A-A0BF-9BF6DE846CF1}" destId="{E5B610FF-6876-43EE-8065-3EE472362C81}" srcOrd="0" destOrd="0" presId="urn:microsoft.com/office/officeart/2005/8/layout/orgChart1"/>
    <dgm:cxn modelId="{BC9BC0F8-D960-44AF-88AF-34D7D65EFB58}" type="presOf" srcId="{E2629A26-4B40-4238-B195-EC102C620AB9}" destId="{E98E2FA1-627B-490A-A841-5E184627D317}" srcOrd="0" destOrd="0" presId="urn:microsoft.com/office/officeart/2005/8/layout/orgChart1"/>
    <dgm:cxn modelId="{980551FE-8015-4F09-AC2B-2E2EC4D00AE1}" type="presOf" srcId="{54141F1C-E1A3-4ECE-82B3-5829C1FEC9DF}" destId="{7EBF8740-CAC1-4B28-A927-6712D8C66C0D}" srcOrd="0" destOrd="0" presId="urn:microsoft.com/office/officeart/2005/8/layout/orgChart1"/>
    <dgm:cxn modelId="{FA190AD2-E44E-400A-B9B6-86A08AD8EA8A}" type="presParOf" srcId="{E5B610FF-6876-43EE-8065-3EE472362C81}" destId="{7D237A5E-5843-479C-B6F1-67CEA286FC93}" srcOrd="0" destOrd="0" presId="urn:microsoft.com/office/officeart/2005/8/layout/orgChart1"/>
    <dgm:cxn modelId="{5226FC4B-5F39-4C43-B85E-2DA83D9F3D05}" type="presParOf" srcId="{7D237A5E-5843-479C-B6F1-67CEA286FC93}" destId="{4C5A1007-0A05-4668-9C6A-B915DDFAD440}" srcOrd="0" destOrd="0" presId="urn:microsoft.com/office/officeart/2005/8/layout/orgChart1"/>
    <dgm:cxn modelId="{CC97336C-2CFE-4760-8841-516CB1C2A6C6}" type="presParOf" srcId="{4C5A1007-0A05-4668-9C6A-B915DDFAD440}" destId="{E5CB8449-4EFC-48AA-99E0-4B3FA26BEAF0}" srcOrd="0" destOrd="0" presId="urn:microsoft.com/office/officeart/2005/8/layout/orgChart1"/>
    <dgm:cxn modelId="{43E466E1-3978-477A-B1C5-54144C64270D}" type="presParOf" srcId="{4C5A1007-0A05-4668-9C6A-B915DDFAD440}" destId="{88608034-B15F-4D02-9CB7-5193E75837A6}" srcOrd="1" destOrd="0" presId="urn:microsoft.com/office/officeart/2005/8/layout/orgChart1"/>
    <dgm:cxn modelId="{C2007434-2028-4807-8313-201D00B437F2}" type="presParOf" srcId="{7D237A5E-5843-479C-B6F1-67CEA286FC93}" destId="{44D99037-F145-41AC-A65A-16922ED85D07}" srcOrd="1" destOrd="0" presId="urn:microsoft.com/office/officeart/2005/8/layout/orgChart1"/>
    <dgm:cxn modelId="{E88CA2CA-6CB1-4545-BA96-72C390367E8B}" type="presParOf" srcId="{44D99037-F145-41AC-A65A-16922ED85D07}" destId="{B4ABF961-8C32-443C-9DF9-D32871400D46}" srcOrd="0" destOrd="0" presId="urn:microsoft.com/office/officeart/2005/8/layout/orgChart1"/>
    <dgm:cxn modelId="{BBBB8DC1-1F8F-4A9C-A43A-3BAB09D7EABB}" type="presParOf" srcId="{44D99037-F145-41AC-A65A-16922ED85D07}" destId="{430024A5-2A8D-430A-AD82-1B20BD0A6577}" srcOrd="1" destOrd="0" presId="urn:microsoft.com/office/officeart/2005/8/layout/orgChart1"/>
    <dgm:cxn modelId="{E386539B-8BD2-42AC-B86D-92F76ED19D2A}" type="presParOf" srcId="{430024A5-2A8D-430A-AD82-1B20BD0A6577}" destId="{F8C9FE39-1BF0-4BC8-8D86-DE2F766C81BF}" srcOrd="0" destOrd="0" presId="urn:microsoft.com/office/officeart/2005/8/layout/orgChart1"/>
    <dgm:cxn modelId="{E2895EF8-0578-4232-9006-657A17718861}" type="presParOf" srcId="{F8C9FE39-1BF0-4BC8-8D86-DE2F766C81BF}" destId="{EE08AF44-5320-4C27-9419-5B09F66D9D33}" srcOrd="0" destOrd="0" presId="urn:microsoft.com/office/officeart/2005/8/layout/orgChart1"/>
    <dgm:cxn modelId="{47B3069B-297A-4DF6-8C58-98072CBDC91B}" type="presParOf" srcId="{F8C9FE39-1BF0-4BC8-8D86-DE2F766C81BF}" destId="{C5F93EC6-E3FE-457B-8179-DA412D591119}" srcOrd="1" destOrd="0" presId="urn:microsoft.com/office/officeart/2005/8/layout/orgChart1"/>
    <dgm:cxn modelId="{03AC6C14-7D22-4B69-BB70-8D2EA2DF3420}" type="presParOf" srcId="{430024A5-2A8D-430A-AD82-1B20BD0A6577}" destId="{23C67533-2215-4519-A0A9-9972470A040F}" srcOrd="1" destOrd="0" presId="urn:microsoft.com/office/officeart/2005/8/layout/orgChart1"/>
    <dgm:cxn modelId="{7F313C84-E6FF-47A1-BCCD-81FA6023FA7D}" type="presParOf" srcId="{23C67533-2215-4519-A0A9-9972470A040F}" destId="{FF3C0484-3367-4FD4-BC0E-8A7E4773546D}" srcOrd="0" destOrd="0" presId="urn:microsoft.com/office/officeart/2005/8/layout/orgChart1"/>
    <dgm:cxn modelId="{03626565-6EFD-486C-B4C0-9D898AE344B1}" type="presParOf" srcId="{23C67533-2215-4519-A0A9-9972470A040F}" destId="{739E8BF8-26B1-4E29-A577-D9966EAE8201}" srcOrd="1" destOrd="0" presId="urn:microsoft.com/office/officeart/2005/8/layout/orgChart1"/>
    <dgm:cxn modelId="{3622BD04-0AF3-48A1-97A1-772A67ACEFB0}" type="presParOf" srcId="{739E8BF8-26B1-4E29-A577-D9966EAE8201}" destId="{E20EC3E9-3724-4EE6-9B36-D68E2202B56E}" srcOrd="0" destOrd="0" presId="urn:microsoft.com/office/officeart/2005/8/layout/orgChart1"/>
    <dgm:cxn modelId="{65C93BA2-8D0F-4F4A-BACF-539DCB6CBB8D}" type="presParOf" srcId="{E20EC3E9-3724-4EE6-9B36-D68E2202B56E}" destId="{E307AB6D-72B7-47D9-9BAE-27C89DC24C9A}" srcOrd="0" destOrd="0" presId="urn:microsoft.com/office/officeart/2005/8/layout/orgChart1"/>
    <dgm:cxn modelId="{70A3C4A9-C87A-4F16-9B1D-0EA18B043CD5}" type="presParOf" srcId="{E20EC3E9-3724-4EE6-9B36-D68E2202B56E}" destId="{79801C5F-6BB0-44B9-AF95-70EB913E585C}" srcOrd="1" destOrd="0" presId="urn:microsoft.com/office/officeart/2005/8/layout/orgChart1"/>
    <dgm:cxn modelId="{A06FD5ED-0683-4926-805F-51AC2DF2F04F}" type="presParOf" srcId="{739E8BF8-26B1-4E29-A577-D9966EAE8201}" destId="{4760A1DD-C035-41D8-8EEF-23F592431F5B}" srcOrd="1" destOrd="0" presId="urn:microsoft.com/office/officeart/2005/8/layout/orgChart1"/>
    <dgm:cxn modelId="{BCC2E8AC-BB66-4674-85E3-BF37457D1F56}" type="presParOf" srcId="{739E8BF8-26B1-4E29-A577-D9966EAE8201}" destId="{136C9A74-93B0-4034-B8BF-027E86D5B4E4}" srcOrd="2" destOrd="0" presId="urn:microsoft.com/office/officeart/2005/8/layout/orgChart1"/>
    <dgm:cxn modelId="{1DE18F56-701E-4197-BF33-9E9BF239090A}" type="presParOf" srcId="{23C67533-2215-4519-A0A9-9972470A040F}" destId="{946C3BBB-804C-4ABF-BF86-2708938DAFCA}" srcOrd="2" destOrd="0" presId="urn:microsoft.com/office/officeart/2005/8/layout/orgChart1"/>
    <dgm:cxn modelId="{29B44204-0114-4082-9CD6-5ACE59DDC8E0}" type="presParOf" srcId="{23C67533-2215-4519-A0A9-9972470A040F}" destId="{BC0B25CA-110A-4908-8625-C5E805122E48}" srcOrd="3" destOrd="0" presId="urn:microsoft.com/office/officeart/2005/8/layout/orgChart1"/>
    <dgm:cxn modelId="{22D15CC1-A1C6-4F0F-B7AE-032B1A1CE085}" type="presParOf" srcId="{BC0B25CA-110A-4908-8625-C5E805122E48}" destId="{2FE2DD45-F294-44DA-BD98-8E7DA4BDEFE7}" srcOrd="0" destOrd="0" presId="urn:microsoft.com/office/officeart/2005/8/layout/orgChart1"/>
    <dgm:cxn modelId="{6D6CE2EC-D40C-46D9-BEDE-3C3164651EF6}" type="presParOf" srcId="{2FE2DD45-F294-44DA-BD98-8E7DA4BDEFE7}" destId="{AE1808CF-7D21-427B-B667-48A1872DFEF2}" srcOrd="0" destOrd="0" presId="urn:microsoft.com/office/officeart/2005/8/layout/orgChart1"/>
    <dgm:cxn modelId="{554432C2-2401-41B1-BF47-02B04EBCA80C}" type="presParOf" srcId="{2FE2DD45-F294-44DA-BD98-8E7DA4BDEFE7}" destId="{FDE3136F-074E-49F7-88D1-FEBB846EAE8D}" srcOrd="1" destOrd="0" presId="urn:microsoft.com/office/officeart/2005/8/layout/orgChart1"/>
    <dgm:cxn modelId="{204F1681-EE37-4AEF-BC40-681909639A34}" type="presParOf" srcId="{BC0B25CA-110A-4908-8625-C5E805122E48}" destId="{D8A48E2C-BEA1-4774-9BAA-A7EEB1028D9C}" srcOrd="1" destOrd="0" presId="urn:microsoft.com/office/officeart/2005/8/layout/orgChart1"/>
    <dgm:cxn modelId="{1B5900D3-D8A4-4496-AAB7-EB79C6B8993B}" type="presParOf" srcId="{BC0B25CA-110A-4908-8625-C5E805122E48}" destId="{68BBF9F2-6600-4ABE-94A7-553F0E4D9526}" srcOrd="2" destOrd="0" presId="urn:microsoft.com/office/officeart/2005/8/layout/orgChart1"/>
    <dgm:cxn modelId="{AD55C442-019F-4537-971D-DE3D52FADEE7}" type="presParOf" srcId="{23C67533-2215-4519-A0A9-9972470A040F}" destId="{660672DA-B572-4960-A45A-9EF6863F9C69}" srcOrd="4" destOrd="0" presId="urn:microsoft.com/office/officeart/2005/8/layout/orgChart1"/>
    <dgm:cxn modelId="{A8902D6C-5F5A-438F-9809-57BC5F0EBE54}" type="presParOf" srcId="{23C67533-2215-4519-A0A9-9972470A040F}" destId="{9CA2F5C8-70DD-40C4-91FD-AA4B00A3F187}" srcOrd="5" destOrd="0" presId="urn:microsoft.com/office/officeart/2005/8/layout/orgChart1"/>
    <dgm:cxn modelId="{778EADC4-A6B5-4DFD-8AB6-5906060A46E3}" type="presParOf" srcId="{9CA2F5C8-70DD-40C4-91FD-AA4B00A3F187}" destId="{C672BE70-3632-4792-A598-2B309B50635B}" srcOrd="0" destOrd="0" presId="urn:microsoft.com/office/officeart/2005/8/layout/orgChart1"/>
    <dgm:cxn modelId="{6E4A9869-52BB-49DE-B843-E951CF43EF84}" type="presParOf" srcId="{C672BE70-3632-4792-A598-2B309B50635B}" destId="{E98E2FA1-627B-490A-A841-5E184627D317}" srcOrd="0" destOrd="0" presId="urn:microsoft.com/office/officeart/2005/8/layout/orgChart1"/>
    <dgm:cxn modelId="{AEC154EB-193F-4226-8E84-266C558A90C5}" type="presParOf" srcId="{C672BE70-3632-4792-A598-2B309B50635B}" destId="{1FFD3A2F-DD6D-42AA-90FA-C11270709121}" srcOrd="1" destOrd="0" presId="urn:microsoft.com/office/officeart/2005/8/layout/orgChart1"/>
    <dgm:cxn modelId="{D4648CDC-0DAA-4E4F-BC91-AD5401ED3340}" type="presParOf" srcId="{9CA2F5C8-70DD-40C4-91FD-AA4B00A3F187}" destId="{081DAAB9-5933-4768-9F27-B3778FD64520}" srcOrd="1" destOrd="0" presId="urn:microsoft.com/office/officeart/2005/8/layout/orgChart1"/>
    <dgm:cxn modelId="{E5BA00DB-B978-4174-90A4-1E9476D6A0A5}" type="presParOf" srcId="{9CA2F5C8-70DD-40C4-91FD-AA4B00A3F187}" destId="{0A0D3301-701B-4FBB-AAF0-359F1A9E91D0}" srcOrd="2" destOrd="0" presId="urn:microsoft.com/office/officeart/2005/8/layout/orgChart1"/>
    <dgm:cxn modelId="{8099A1B8-EC2A-4A91-8EF1-235E363126CD}" type="presParOf" srcId="{430024A5-2A8D-430A-AD82-1B20BD0A6577}" destId="{C26D16CB-9D29-4B86-962A-C52402EF9972}" srcOrd="2" destOrd="0" presId="urn:microsoft.com/office/officeart/2005/8/layout/orgChart1"/>
    <dgm:cxn modelId="{4E51F415-00E5-40DD-B604-6528BE2BF096}" type="presParOf" srcId="{44D99037-F145-41AC-A65A-16922ED85D07}" destId="{6D5896FD-23C2-4710-A8B0-ACE70766D0AE}" srcOrd="2" destOrd="0" presId="urn:microsoft.com/office/officeart/2005/8/layout/orgChart1"/>
    <dgm:cxn modelId="{D793B21E-1DB5-407D-AACC-0EE8ECC5BC6F}" type="presParOf" srcId="{44D99037-F145-41AC-A65A-16922ED85D07}" destId="{46D2C931-1724-4048-B7CD-58C646DE5974}" srcOrd="3" destOrd="0" presId="urn:microsoft.com/office/officeart/2005/8/layout/orgChart1"/>
    <dgm:cxn modelId="{374DD7D4-FB0F-4100-84E3-02B6887170C0}" type="presParOf" srcId="{46D2C931-1724-4048-B7CD-58C646DE5974}" destId="{655651EE-1C63-4645-A944-D7E638751CEF}" srcOrd="0" destOrd="0" presId="urn:microsoft.com/office/officeart/2005/8/layout/orgChart1"/>
    <dgm:cxn modelId="{90D15DFF-C458-4E40-8A8A-EBE91819E101}" type="presParOf" srcId="{655651EE-1C63-4645-A944-D7E638751CEF}" destId="{B00F106C-973B-438E-B998-53B6680F17D5}" srcOrd="0" destOrd="0" presId="urn:microsoft.com/office/officeart/2005/8/layout/orgChart1"/>
    <dgm:cxn modelId="{5931F62D-DA1B-4527-A669-718A41045B2B}" type="presParOf" srcId="{655651EE-1C63-4645-A944-D7E638751CEF}" destId="{3A31FF49-0352-4964-9A47-4189FEED2D97}" srcOrd="1" destOrd="0" presId="urn:microsoft.com/office/officeart/2005/8/layout/orgChart1"/>
    <dgm:cxn modelId="{18D641A9-F721-4677-BDF5-4F7C2C2FC242}" type="presParOf" srcId="{46D2C931-1724-4048-B7CD-58C646DE5974}" destId="{ED3961A9-7F83-4274-98A1-33E7839FB863}" srcOrd="1" destOrd="0" presId="urn:microsoft.com/office/officeart/2005/8/layout/orgChart1"/>
    <dgm:cxn modelId="{9FC4DEE2-7EB3-4502-AEBC-7744C5B2F943}" type="presParOf" srcId="{ED3961A9-7F83-4274-98A1-33E7839FB863}" destId="{F257EBA0-4E64-403D-A59B-A9BF631C0738}" srcOrd="0" destOrd="0" presId="urn:microsoft.com/office/officeart/2005/8/layout/orgChart1"/>
    <dgm:cxn modelId="{3D9B1235-2B20-46C4-A1DF-A9956A7EC596}" type="presParOf" srcId="{ED3961A9-7F83-4274-98A1-33E7839FB863}" destId="{AE041724-5100-4360-A9A1-FEFBC3AA0343}" srcOrd="1" destOrd="0" presId="urn:microsoft.com/office/officeart/2005/8/layout/orgChart1"/>
    <dgm:cxn modelId="{F2A88467-2F9B-43C6-BBFF-AFC6A76B5C1E}" type="presParOf" srcId="{AE041724-5100-4360-A9A1-FEFBC3AA0343}" destId="{135C7F0A-C670-44A2-92D6-2CB49D7CCB27}" srcOrd="0" destOrd="0" presId="urn:microsoft.com/office/officeart/2005/8/layout/orgChart1"/>
    <dgm:cxn modelId="{A4DD7562-DAC3-4EFC-9E09-98D6C04AE792}" type="presParOf" srcId="{135C7F0A-C670-44A2-92D6-2CB49D7CCB27}" destId="{446FA2F3-D3EF-4EE5-A578-CEA6E4BA25C6}" srcOrd="0" destOrd="0" presId="urn:microsoft.com/office/officeart/2005/8/layout/orgChart1"/>
    <dgm:cxn modelId="{C9A87401-CB50-4C07-940D-EDF4468E10EB}" type="presParOf" srcId="{135C7F0A-C670-44A2-92D6-2CB49D7CCB27}" destId="{56E5A969-AB62-46D0-B55C-B2A5C862F05D}" srcOrd="1" destOrd="0" presId="urn:microsoft.com/office/officeart/2005/8/layout/orgChart1"/>
    <dgm:cxn modelId="{C7647FAD-DA7C-419C-B740-D73FD103CFF5}" type="presParOf" srcId="{AE041724-5100-4360-A9A1-FEFBC3AA0343}" destId="{AEBF6948-357D-4AC5-B9B3-A30CE5AB3476}" srcOrd="1" destOrd="0" presId="urn:microsoft.com/office/officeart/2005/8/layout/orgChart1"/>
    <dgm:cxn modelId="{7EFA9DD7-D777-43E3-B2C3-5DEC8A638EF2}" type="presParOf" srcId="{AE041724-5100-4360-A9A1-FEFBC3AA0343}" destId="{B9836ECA-AFAC-402D-BD41-DC01015D522A}" srcOrd="2" destOrd="0" presId="urn:microsoft.com/office/officeart/2005/8/layout/orgChart1"/>
    <dgm:cxn modelId="{CECA6C41-C937-4D0E-B9EE-10584EDF96B7}" type="presParOf" srcId="{ED3961A9-7F83-4274-98A1-33E7839FB863}" destId="{CAD8A7FD-C06D-4D62-90D5-A457266248B7}" srcOrd="2" destOrd="0" presId="urn:microsoft.com/office/officeart/2005/8/layout/orgChart1"/>
    <dgm:cxn modelId="{6695890A-52FC-4A3D-906D-8AABD096C21E}" type="presParOf" srcId="{ED3961A9-7F83-4274-98A1-33E7839FB863}" destId="{2A1CF5AC-2F2D-4D0D-97B6-F4F677C2C17A}" srcOrd="3" destOrd="0" presId="urn:microsoft.com/office/officeart/2005/8/layout/orgChart1"/>
    <dgm:cxn modelId="{CAAD9B31-68A0-4C36-BA7E-92A4AAE5FD8D}" type="presParOf" srcId="{2A1CF5AC-2F2D-4D0D-97B6-F4F677C2C17A}" destId="{8DB70BC0-8B4D-4942-928D-3E9E3817D8B4}" srcOrd="0" destOrd="0" presId="urn:microsoft.com/office/officeart/2005/8/layout/orgChart1"/>
    <dgm:cxn modelId="{33100F5E-372E-4658-A26E-8D61131E68D2}" type="presParOf" srcId="{8DB70BC0-8B4D-4942-928D-3E9E3817D8B4}" destId="{10B39DE2-A16D-44B6-A874-1A5CEC7EF31B}" srcOrd="0" destOrd="0" presId="urn:microsoft.com/office/officeart/2005/8/layout/orgChart1"/>
    <dgm:cxn modelId="{C7CBE9D7-8FE7-4E4B-A556-DD32E21857B5}" type="presParOf" srcId="{8DB70BC0-8B4D-4942-928D-3E9E3817D8B4}" destId="{E7B1831A-E0DD-43EE-8C98-D754EBAE57AC}" srcOrd="1" destOrd="0" presId="urn:microsoft.com/office/officeart/2005/8/layout/orgChart1"/>
    <dgm:cxn modelId="{3B42335A-3024-4FF7-8643-9EFF2BAB0882}" type="presParOf" srcId="{2A1CF5AC-2F2D-4D0D-97B6-F4F677C2C17A}" destId="{2FC3AD51-85B8-4282-AD98-03178359FE02}" srcOrd="1" destOrd="0" presId="urn:microsoft.com/office/officeart/2005/8/layout/orgChart1"/>
    <dgm:cxn modelId="{AF0B9DFA-BFCB-4129-9FA2-A923CF890BDD}" type="presParOf" srcId="{2A1CF5AC-2F2D-4D0D-97B6-F4F677C2C17A}" destId="{C8D0AF76-B10A-4368-94E9-1A6EBDE0A51B}" srcOrd="2" destOrd="0" presId="urn:microsoft.com/office/officeart/2005/8/layout/orgChart1"/>
    <dgm:cxn modelId="{03A26B5F-E277-4AE9-8B70-15B6EA4BD93D}" type="presParOf" srcId="{ED3961A9-7F83-4274-98A1-33E7839FB863}" destId="{8AA285AA-8D89-492D-A715-2AF5191CD759}" srcOrd="4" destOrd="0" presId="urn:microsoft.com/office/officeart/2005/8/layout/orgChart1"/>
    <dgm:cxn modelId="{0405C98F-19F2-4DE2-9E4E-A98894E33D90}" type="presParOf" srcId="{ED3961A9-7F83-4274-98A1-33E7839FB863}" destId="{81EF9B5E-0751-4DE9-AE55-0EE6BEA50C03}" srcOrd="5" destOrd="0" presId="urn:microsoft.com/office/officeart/2005/8/layout/orgChart1"/>
    <dgm:cxn modelId="{604EFBDA-152D-4632-9FE5-25E320D9FB69}" type="presParOf" srcId="{81EF9B5E-0751-4DE9-AE55-0EE6BEA50C03}" destId="{20C5BB83-8867-4E9D-84E8-C7A05CCC7D95}" srcOrd="0" destOrd="0" presId="urn:microsoft.com/office/officeart/2005/8/layout/orgChart1"/>
    <dgm:cxn modelId="{384F2396-E865-4EA6-836C-179301B313EE}" type="presParOf" srcId="{20C5BB83-8867-4E9D-84E8-C7A05CCC7D95}" destId="{AE253024-CF58-4BFA-82C9-B3B7FEAD4EB5}" srcOrd="0" destOrd="0" presId="urn:microsoft.com/office/officeart/2005/8/layout/orgChart1"/>
    <dgm:cxn modelId="{0C17B611-D6D8-48AC-A754-AB717B335BE8}" type="presParOf" srcId="{20C5BB83-8867-4E9D-84E8-C7A05CCC7D95}" destId="{8C7BA1D6-3561-4FFF-9F38-63A7FBEBE9FF}" srcOrd="1" destOrd="0" presId="urn:microsoft.com/office/officeart/2005/8/layout/orgChart1"/>
    <dgm:cxn modelId="{0EC83AE6-958C-4A49-AB6A-BF8E124F4E16}" type="presParOf" srcId="{81EF9B5E-0751-4DE9-AE55-0EE6BEA50C03}" destId="{30DACA45-87AC-4988-847E-00A0B0E8ADA0}" srcOrd="1" destOrd="0" presId="urn:microsoft.com/office/officeart/2005/8/layout/orgChart1"/>
    <dgm:cxn modelId="{9953123E-E9D5-4434-83DA-843574BB6F3E}" type="presParOf" srcId="{81EF9B5E-0751-4DE9-AE55-0EE6BEA50C03}" destId="{85CF420D-6A99-46DC-AF07-4C0DC617FA6E}" srcOrd="2" destOrd="0" presId="urn:microsoft.com/office/officeart/2005/8/layout/orgChart1"/>
    <dgm:cxn modelId="{21A28B40-0189-41CD-8D27-DDDBB8946771}" type="presParOf" srcId="{ED3961A9-7F83-4274-98A1-33E7839FB863}" destId="{A6E51B4E-D5BE-4385-B1FD-05C9B5391167}" srcOrd="6" destOrd="0" presId="urn:microsoft.com/office/officeart/2005/8/layout/orgChart1"/>
    <dgm:cxn modelId="{08FC851F-F190-49E7-A47A-A1E57D954F16}" type="presParOf" srcId="{ED3961A9-7F83-4274-98A1-33E7839FB863}" destId="{B315640D-85E2-44C9-BB44-855DD617F7A4}" srcOrd="7" destOrd="0" presId="urn:microsoft.com/office/officeart/2005/8/layout/orgChart1"/>
    <dgm:cxn modelId="{802F80C0-544D-4E55-ADB8-AAF394B0BC53}" type="presParOf" srcId="{B315640D-85E2-44C9-BB44-855DD617F7A4}" destId="{5FD143CE-E6D5-4457-AD48-1E4499BC5FAB}" srcOrd="0" destOrd="0" presId="urn:microsoft.com/office/officeart/2005/8/layout/orgChart1"/>
    <dgm:cxn modelId="{BA994910-A14C-4DBA-9909-8637333CDF19}" type="presParOf" srcId="{5FD143CE-E6D5-4457-AD48-1E4499BC5FAB}" destId="{9D82290E-5E5A-4160-BCBD-39192438396B}" srcOrd="0" destOrd="0" presId="urn:microsoft.com/office/officeart/2005/8/layout/orgChart1"/>
    <dgm:cxn modelId="{2115C95E-9543-4295-837A-CF55AF4C8EFC}" type="presParOf" srcId="{5FD143CE-E6D5-4457-AD48-1E4499BC5FAB}" destId="{7B073917-1DE9-4512-8362-67FC9C744D5E}" srcOrd="1" destOrd="0" presId="urn:microsoft.com/office/officeart/2005/8/layout/orgChart1"/>
    <dgm:cxn modelId="{A0A884DE-E928-4697-B8A5-0EDF3ECCFE23}" type="presParOf" srcId="{B315640D-85E2-44C9-BB44-855DD617F7A4}" destId="{C503BD63-D28A-4E1C-AED5-1820DF97C899}" srcOrd="1" destOrd="0" presId="urn:microsoft.com/office/officeart/2005/8/layout/orgChart1"/>
    <dgm:cxn modelId="{64A69975-F970-4B50-9901-0D11AE2AB036}" type="presParOf" srcId="{B315640D-85E2-44C9-BB44-855DD617F7A4}" destId="{E5CE7694-0A9E-4958-B11D-9096C8F41BD1}" srcOrd="2" destOrd="0" presId="urn:microsoft.com/office/officeart/2005/8/layout/orgChart1"/>
    <dgm:cxn modelId="{5F502593-F35D-4EB0-AC8D-20DA09067238}" type="presParOf" srcId="{ED3961A9-7F83-4274-98A1-33E7839FB863}" destId="{7EBF8740-CAC1-4B28-A927-6712D8C66C0D}" srcOrd="8" destOrd="0" presId="urn:microsoft.com/office/officeart/2005/8/layout/orgChart1"/>
    <dgm:cxn modelId="{FEE68F5E-0939-47EC-900C-2BDE95CC82AB}" type="presParOf" srcId="{ED3961A9-7F83-4274-98A1-33E7839FB863}" destId="{9BC791BA-A63C-4229-9D39-7E44A238CA39}" srcOrd="9" destOrd="0" presId="urn:microsoft.com/office/officeart/2005/8/layout/orgChart1"/>
    <dgm:cxn modelId="{EE792F2C-7AE8-4896-91B9-51017C444D02}" type="presParOf" srcId="{9BC791BA-A63C-4229-9D39-7E44A238CA39}" destId="{DC52C191-D8F3-4A51-B401-00D8E6E690DA}" srcOrd="0" destOrd="0" presId="urn:microsoft.com/office/officeart/2005/8/layout/orgChart1"/>
    <dgm:cxn modelId="{67CA8FE6-77D8-47CA-988C-DF5F7CD84FC6}" type="presParOf" srcId="{DC52C191-D8F3-4A51-B401-00D8E6E690DA}" destId="{DE833265-9C81-4C68-B4C4-1C92D69CF011}" srcOrd="0" destOrd="0" presId="urn:microsoft.com/office/officeart/2005/8/layout/orgChart1"/>
    <dgm:cxn modelId="{2D444293-C782-4FCE-832E-DCF7888DF729}" type="presParOf" srcId="{DC52C191-D8F3-4A51-B401-00D8E6E690DA}" destId="{D93DAAFE-4369-4193-9EB6-F2A4DB4150F5}" srcOrd="1" destOrd="0" presId="urn:microsoft.com/office/officeart/2005/8/layout/orgChart1"/>
    <dgm:cxn modelId="{5CEFC281-E039-4842-946D-06947ED4E9CE}" type="presParOf" srcId="{9BC791BA-A63C-4229-9D39-7E44A238CA39}" destId="{46C97673-0DEE-4EEC-B8EB-4DA6497AB910}" srcOrd="1" destOrd="0" presId="urn:microsoft.com/office/officeart/2005/8/layout/orgChart1"/>
    <dgm:cxn modelId="{D1306FE7-8575-4642-9555-49C1B15BC5E8}" type="presParOf" srcId="{9BC791BA-A63C-4229-9D39-7E44A238CA39}" destId="{013F3C5E-8E7A-42D0-B416-FE7958585BD8}" srcOrd="2" destOrd="0" presId="urn:microsoft.com/office/officeart/2005/8/layout/orgChart1"/>
    <dgm:cxn modelId="{A947B59B-DD80-44BF-A58B-4CFF57819A39}" type="presParOf" srcId="{46D2C931-1724-4048-B7CD-58C646DE5974}" destId="{7060AE86-B7F5-482E-B356-DB5B3DE19547}" srcOrd="2" destOrd="0" presId="urn:microsoft.com/office/officeart/2005/8/layout/orgChart1"/>
    <dgm:cxn modelId="{441DAC76-5068-470D-A9BA-AFE28EFB7144}" type="presParOf" srcId="{7D237A5E-5843-479C-B6F1-67CEA286FC93}" destId="{E80DBB8A-3327-4DA6-8086-3C3D59DE58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F8740-CAC1-4B28-A927-6712D8C66C0D}">
      <dsp:nvSpPr>
        <dsp:cNvPr id="0" name=""/>
        <dsp:cNvSpPr/>
      </dsp:nvSpPr>
      <dsp:spPr>
        <a:xfrm>
          <a:off x="10998873" y="2404788"/>
          <a:ext cx="246973" cy="5219656"/>
        </a:xfrm>
        <a:custGeom>
          <a:avLst/>
          <a:gdLst/>
          <a:ahLst/>
          <a:cxnLst/>
          <a:rect l="0" t="0" r="0" b="0"/>
          <a:pathLst>
            <a:path>
              <a:moveTo>
                <a:pt x="0" y="0"/>
              </a:moveTo>
              <a:lnTo>
                <a:pt x="0" y="5219656"/>
              </a:lnTo>
              <a:lnTo>
                <a:pt x="246973" y="521965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E51B4E-D5BE-4385-B1FD-05C9B5391167}">
      <dsp:nvSpPr>
        <dsp:cNvPr id="0" name=""/>
        <dsp:cNvSpPr/>
      </dsp:nvSpPr>
      <dsp:spPr>
        <a:xfrm>
          <a:off x="10998873" y="2404788"/>
          <a:ext cx="246973" cy="3998927"/>
        </a:xfrm>
        <a:custGeom>
          <a:avLst/>
          <a:gdLst/>
          <a:ahLst/>
          <a:cxnLst/>
          <a:rect l="0" t="0" r="0" b="0"/>
          <a:pathLst>
            <a:path>
              <a:moveTo>
                <a:pt x="0" y="0"/>
              </a:moveTo>
              <a:lnTo>
                <a:pt x="0" y="3998927"/>
              </a:lnTo>
              <a:lnTo>
                <a:pt x="246973" y="399892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A285AA-8D89-492D-A715-2AF5191CD759}">
      <dsp:nvSpPr>
        <dsp:cNvPr id="0" name=""/>
        <dsp:cNvSpPr/>
      </dsp:nvSpPr>
      <dsp:spPr>
        <a:xfrm>
          <a:off x="10998873" y="2404788"/>
          <a:ext cx="246973" cy="2891973"/>
        </a:xfrm>
        <a:custGeom>
          <a:avLst/>
          <a:gdLst/>
          <a:ahLst/>
          <a:cxnLst/>
          <a:rect l="0" t="0" r="0" b="0"/>
          <a:pathLst>
            <a:path>
              <a:moveTo>
                <a:pt x="0" y="0"/>
              </a:moveTo>
              <a:lnTo>
                <a:pt x="0" y="2891973"/>
              </a:lnTo>
              <a:lnTo>
                <a:pt x="246973" y="289197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D8A7FD-C06D-4D62-90D5-A457266248B7}">
      <dsp:nvSpPr>
        <dsp:cNvPr id="0" name=""/>
        <dsp:cNvSpPr/>
      </dsp:nvSpPr>
      <dsp:spPr>
        <a:xfrm>
          <a:off x="10998873" y="2404788"/>
          <a:ext cx="246973" cy="1785018"/>
        </a:xfrm>
        <a:custGeom>
          <a:avLst/>
          <a:gdLst/>
          <a:ahLst/>
          <a:cxnLst/>
          <a:rect l="0" t="0" r="0" b="0"/>
          <a:pathLst>
            <a:path>
              <a:moveTo>
                <a:pt x="0" y="0"/>
              </a:moveTo>
              <a:lnTo>
                <a:pt x="0" y="1785018"/>
              </a:lnTo>
              <a:lnTo>
                <a:pt x="246973" y="178501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7EBA0-4E64-403D-A59B-A9BF631C0738}">
      <dsp:nvSpPr>
        <dsp:cNvPr id="0" name=""/>
        <dsp:cNvSpPr/>
      </dsp:nvSpPr>
      <dsp:spPr>
        <a:xfrm>
          <a:off x="10998873" y="2404788"/>
          <a:ext cx="246973" cy="678064"/>
        </a:xfrm>
        <a:custGeom>
          <a:avLst/>
          <a:gdLst/>
          <a:ahLst/>
          <a:cxnLst/>
          <a:rect l="0" t="0" r="0" b="0"/>
          <a:pathLst>
            <a:path>
              <a:moveTo>
                <a:pt x="0" y="0"/>
              </a:moveTo>
              <a:lnTo>
                <a:pt x="0" y="678064"/>
              </a:lnTo>
              <a:lnTo>
                <a:pt x="246973" y="6780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896FD-23C2-4710-A8B0-ACE70766D0AE}">
      <dsp:nvSpPr>
        <dsp:cNvPr id="0" name=""/>
        <dsp:cNvSpPr/>
      </dsp:nvSpPr>
      <dsp:spPr>
        <a:xfrm>
          <a:off x="8685737" y="1340350"/>
          <a:ext cx="3614908" cy="284892"/>
        </a:xfrm>
        <a:custGeom>
          <a:avLst/>
          <a:gdLst/>
          <a:ahLst/>
          <a:cxnLst/>
          <a:rect l="0" t="0" r="0" b="0"/>
          <a:pathLst>
            <a:path>
              <a:moveTo>
                <a:pt x="0" y="0"/>
              </a:moveTo>
              <a:lnTo>
                <a:pt x="0" y="121188"/>
              </a:lnTo>
              <a:lnTo>
                <a:pt x="3614908" y="121188"/>
              </a:lnTo>
              <a:lnTo>
                <a:pt x="3614908" y="2848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0672DA-B572-4960-A45A-9EF6863F9C69}">
      <dsp:nvSpPr>
        <dsp:cNvPr id="0" name=""/>
        <dsp:cNvSpPr/>
      </dsp:nvSpPr>
      <dsp:spPr>
        <a:xfrm>
          <a:off x="6847491" y="2404788"/>
          <a:ext cx="207691" cy="3346814"/>
        </a:xfrm>
        <a:custGeom>
          <a:avLst/>
          <a:gdLst/>
          <a:ahLst/>
          <a:cxnLst/>
          <a:rect l="0" t="0" r="0" b="0"/>
          <a:pathLst>
            <a:path>
              <a:moveTo>
                <a:pt x="207691" y="0"/>
              </a:moveTo>
              <a:lnTo>
                <a:pt x="207691" y="3346814"/>
              </a:lnTo>
              <a:lnTo>
                <a:pt x="0" y="334681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6C3BBB-804C-4ABF-BF86-2708938DAFCA}">
      <dsp:nvSpPr>
        <dsp:cNvPr id="0" name=""/>
        <dsp:cNvSpPr/>
      </dsp:nvSpPr>
      <dsp:spPr>
        <a:xfrm>
          <a:off x="6847491" y="2404788"/>
          <a:ext cx="207691" cy="2040015"/>
        </a:xfrm>
        <a:custGeom>
          <a:avLst/>
          <a:gdLst/>
          <a:ahLst/>
          <a:cxnLst/>
          <a:rect l="0" t="0" r="0" b="0"/>
          <a:pathLst>
            <a:path>
              <a:moveTo>
                <a:pt x="207691" y="0"/>
              </a:moveTo>
              <a:lnTo>
                <a:pt x="207691" y="2040015"/>
              </a:lnTo>
              <a:lnTo>
                <a:pt x="0" y="20400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3C0484-3367-4FD4-BC0E-8A7E4773546D}">
      <dsp:nvSpPr>
        <dsp:cNvPr id="0" name=""/>
        <dsp:cNvSpPr/>
      </dsp:nvSpPr>
      <dsp:spPr>
        <a:xfrm>
          <a:off x="6847491" y="2404788"/>
          <a:ext cx="207691" cy="793624"/>
        </a:xfrm>
        <a:custGeom>
          <a:avLst/>
          <a:gdLst/>
          <a:ahLst/>
          <a:cxnLst/>
          <a:rect l="0" t="0" r="0" b="0"/>
          <a:pathLst>
            <a:path>
              <a:moveTo>
                <a:pt x="207691" y="0"/>
              </a:moveTo>
              <a:lnTo>
                <a:pt x="207691" y="793624"/>
              </a:lnTo>
              <a:lnTo>
                <a:pt x="0" y="7936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ABF961-8C32-443C-9DF9-D32871400D46}">
      <dsp:nvSpPr>
        <dsp:cNvPr id="0" name=""/>
        <dsp:cNvSpPr/>
      </dsp:nvSpPr>
      <dsp:spPr>
        <a:xfrm>
          <a:off x="5364367" y="1340350"/>
          <a:ext cx="3321370" cy="284892"/>
        </a:xfrm>
        <a:custGeom>
          <a:avLst/>
          <a:gdLst/>
          <a:ahLst/>
          <a:cxnLst/>
          <a:rect l="0" t="0" r="0" b="0"/>
          <a:pathLst>
            <a:path>
              <a:moveTo>
                <a:pt x="3321370" y="0"/>
              </a:moveTo>
              <a:lnTo>
                <a:pt x="3321370" y="121188"/>
              </a:lnTo>
              <a:lnTo>
                <a:pt x="0" y="121188"/>
              </a:lnTo>
              <a:lnTo>
                <a:pt x="0" y="2848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B8449-4EFC-48AA-99E0-4B3FA26BEAF0}">
      <dsp:nvSpPr>
        <dsp:cNvPr id="0" name=""/>
        <dsp:cNvSpPr/>
      </dsp:nvSpPr>
      <dsp:spPr>
        <a:xfrm>
          <a:off x="6096001" y="81641"/>
          <a:ext cx="5179471" cy="1258708"/>
        </a:xfrm>
        <a:prstGeom prst="rect">
          <a:avLst/>
        </a:prstGeom>
        <a:gradFill rotWithShape="0">
          <a:gsLst>
            <a:gs pos="2000">
              <a:srgbClr val="153A64"/>
            </a:gs>
            <a:gs pos="50000">
              <a:srgbClr val="2F6DAA"/>
            </a:gs>
            <a:gs pos="100000">
              <a:srgbClr val="153A64"/>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rPr>
            <a:t>USDOT Appropriated Budget</a:t>
          </a:r>
        </a:p>
      </dsp:txBody>
      <dsp:txXfrm>
        <a:off x="6096001" y="81641"/>
        <a:ext cx="5179471" cy="1258708"/>
      </dsp:txXfrm>
    </dsp:sp>
    <dsp:sp modelId="{EE08AF44-5320-4C27-9419-5B09F66D9D33}">
      <dsp:nvSpPr>
        <dsp:cNvPr id="0" name=""/>
        <dsp:cNvSpPr/>
      </dsp:nvSpPr>
      <dsp:spPr>
        <a:xfrm>
          <a:off x="3250847" y="1625242"/>
          <a:ext cx="4227038" cy="7795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altLang="en-US" sz="1600" b="1" kern="1200" dirty="0">
              <a:solidFill>
                <a:schemeClr val="bg1"/>
              </a:solidFill>
              <a:latin typeface="+mn-lt"/>
              <a:cs typeface="Times New Roman" panose="02020603050405020304" pitchFamily="18" charset="0"/>
            </a:rPr>
            <a:t>Direct Contracts</a:t>
          </a:r>
          <a:endParaRPr lang="en-US" sz="1600" b="1" kern="1200" dirty="0">
            <a:solidFill>
              <a:schemeClr val="bg1"/>
            </a:solidFill>
            <a:latin typeface="+mn-lt"/>
          </a:endParaRPr>
        </a:p>
      </dsp:txBody>
      <dsp:txXfrm>
        <a:off x="3250847" y="1625242"/>
        <a:ext cx="4227038" cy="779545"/>
      </dsp:txXfrm>
    </dsp:sp>
    <dsp:sp modelId="{E307AB6D-72B7-47D9-9BAE-27C89DC24C9A}">
      <dsp:nvSpPr>
        <dsp:cNvPr id="0" name=""/>
        <dsp:cNvSpPr/>
      </dsp:nvSpPr>
      <dsp:spPr>
        <a:xfrm>
          <a:off x="1270701" y="2808639"/>
          <a:ext cx="5576790" cy="779545"/>
        </a:xfrm>
        <a:prstGeom prst="rect">
          <a:avLst/>
        </a:prstGeom>
        <a:gradFill rotWithShape="0">
          <a:gsLst>
            <a:gs pos="0">
              <a:schemeClr val="accent1">
                <a:hueOff val="0"/>
                <a:satOff val="0"/>
                <a:lumOff val="0"/>
                <a:alphaOff val="0"/>
                <a:satMod val="103000"/>
                <a:lumMod val="102000"/>
                <a:tint val="94000"/>
              </a:schemeClr>
            </a:gs>
            <a:gs pos="14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FontTx/>
            <a:buNone/>
          </a:pPr>
          <a:r>
            <a:rPr lang="en-US" altLang="en-US" sz="1100" kern="1200" dirty="0">
              <a:solidFill>
                <a:schemeClr val="bg1"/>
              </a:solidFill>
              <a:latin typeface="+mn-lt"/>
              <a:cs typeface="Times New Roman" panose="02020603050405020304" pitchFamily="18" charset="0"/>
            </a:rPr>
            <a:t>Awards by OAs</a:t>
          </a:r>
          <a:endParaRPr lang="en-US" sz="1100" kern="1200" dirty="0">
            <a:solidFill>
              <a:schemeClr val="bg1"/>
            </a:solidFill>
            <a:latin typeface="+mn-lt"/>
          </a:endParaRPr>
        </a:p>
      </dsp:txBody>
      <dsp:txXfrm>
        <a:off x="1270701" y="2808639"/>
        <a:ext cx="5576790" cy="779545"/>
      </dsp:txXfrm>
    </dsp:sp>
    <dsp:sp modelId="{AE1808CF-7D21-427B-B667-48A1872DFEF2}">
      <dsp:nvSpPr>
        <dsp:cNvPr id="0" name=""/>
        <dsp:cNvSpPr/>
      </dsp:nvSpPr>
      <dsp:spPr>
        <a:xfrm>
          <a:off x="1270701" y="3855187"/>
          <a:ext cx="5576790" cy="1179233"/>
        </a:xfrm>
        <a:prstGeom prst="rect">
          <a:avLst/>
        </a:prstGeom>
        <a:gradFill rotWithShape="0">
          <a:gsLst>
            <a:gs pos="0">
              <a:schemeClr val="accent1">
                <a:hueOff val="0"/>
                <a:satOff val="0"/>
                <a:lumOff val="0"/>
                <a:alphaOff val="0"/>
                <a:satMod val="103000"/>
                <a:lumMod val="102000"/>
                <a:tint val="94000"/>
              </a:schemeClr>
            </a:gs>
            <a:gs pos="7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FontTx/>
            <a:buNone/>
          </a:pPr>
          <a:r>
            <a:rPr lang="en-US" altLang="en-US" sz="1100" kern="1200" dirty="0">
              <a:solidFill>
                <a:schemeClr val="bg1"/>
              </a:solidFill>
              <a:latin typeface="+mn-lt"/>
              <a:cs typeface="Times New Roman" panose="02020603050405020304" pitchFamily="18" charset="0"/>
            </a:rPr>
            <a:t>Federal Acquisition Regulations &amp; FAA’s Acquisition Management System</a:t>
          </a:r>
        </a:p>
      </dsp:txBody>
      <dsp:txXfrm>
        <a:off x="1270701" y="3855187"/>
        <a:ext cx="5576790" cy="1179233"/>
      </dsp:txXfrm>
    </dsp:sp>
    <dsp:sp modelId="{E98E2FA1-627B-490A-A841-5E184627D317}">
      <dsp:nvSpPr>
        <dsp:cNvPr id="0" name=""/>
        <dsp:cNvSpPr/>
      </dsp:nvSpPr>
      <dsp:spPr>
        <a:xfrm>
          <a:off x="1270701" y="5361830"/>
          <a:ext cx="5576790" cy="779545"/>
        </a:xfrm>
        <a:prstGeom prst="rect">
          <a:avLst/>
        </a:prstGeom>
        <a:gradFill rotWithShape="0">
          <a:gsLst>
            <a:gs pos="0">
              <a:schemeClr val="accent1">
                <a:hueOff val="0"/>
                <a:satOff val="0"/>
                <a:lumOff val="0"/>
                <a:alphaOff val="0"/>
                <a:satMod val="103000"/>
                <a:lumMod val="102000"/>
                <a:tint val="94000"/>
              </a:schemeClr>
            </a:gs>
            <a:gs pos="7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FontTx/>
            <a:buNone/>
          </a:pPr>
          <a:r>
            <a:rPr lang="en-US" altLang="en-US" sz="1100" kern="1200" dirty="0">
              <a:solidFill>
                <a:schemeClr val="bg1"/>
              </a:solidFill>
              <a:latin typeface="+mn-lt"/>
              <a:cs typeface="Times New Roman" panose="02020603050405020304" pitchFamily="18" charset="0"/>
            </a:rPr>
            <a:t>Small Business Goals</a:t>
          </a:r>
        </a:p>
      </dsp:txBody>
      <dsp:txXfrm>
        <a:off x="1270701" y="5361830"/>
        <a:ext cx="5576790" cy="779545"/>
      </dsp:txXfrm>
    </dsp:sp>
    <dsp:sp modelId="{B00F106C-973B-438E-B998-53B6680F17D5}">
      <dsp:nvSpPr>
        <dsp:cNvPr id="0" name=""/>
        <dsp:cNvSpPr/>
      </dsp:nvSpPr>
      <dsp:spPr>
        <a:xfrm>
          <a:off x="10673430" y="1625242"/>
          <a:ext cx="3254430" cy="77954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mn-lt"/>
              <a:cs typeface="Times New Roman" panose="02020603050405020304" pitchFamily="18" charset="0"/>
            </a:rPr>
            <a:t>Grants</a:t>
          </a:r>
          <a:endParaRPr lang="en-US" sz="1600" b="1" kern="1200" dirty="0">
            <a:solidFill>
              <a:schemeClr val="bg1"/>
            </a:solidFill>
            <a:latin typeface="+mn-lt"/>
          </a:endParaRPr>
        </a:p>
      </dsp:txBody>
      <dsp:txXfrm>
        <a:off x="10673430" y="1625242"/>
        <a:ext cx="3254430" cy="779545"/>
      </dsp:txXfrm>
    </dsp:sp>
    <dsp:sp modelId="{446FA2F3-D3EF-4EE5-A578-CEA6E4BA25C6}">
      <dsp:nvSpPr>
        <dsp:cNvPr id="0" name=""/>
        <dsp:cNvSpPr/>
      </dsp:nvSpPr>
      <dsp:spPr>
        <a:xfrm>
          <a:off x="11245846" y="2693079"/>
          <a:ext cx="5050441" cy="779545"/>
        </a:xfrm>
        <a:prstGeom prst="rect">
          <a:avLst/>
        </a:prstGeom>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mn-lt"/>
              <a:cs typeface="Times New Roman" panose="02020603050405020304" pitchFamily="18" charset="0"/>
            </a:rPr>
            <a:t>State DOTs</a:t>
          </a:r>
        </a:p>
      </dsp:txBody>
      <dsp:txXfrm>
        <a:off x="11245846" y="2693079"/>
        <a:ext cx="5050441" cy="779545"/>
      </dsp:txXfrm>
    </dsp:sp>
    <dsp:sp modelId="{10B39DE2-A16D-44B6-A874-1A5CEC7EF31B}">
      <dsp:nvSpPr>
        <dsp:cNvPr id="0" name=""/>
        <dsp:cNvSpPr/>
      </dsp:nvSpPr>
      <dsp:spPr>
        <a:xfrm>
          <a:off x="11245846" y="3800034"/>
          <a:ext cx="5050441" cy="779545"/>
        </a:xfrm>
        <a:prstGeom prst="rect">
          <a:avLst/>
        </a:prstGeom>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mn-lt"/>
              <a:cs typeface="Times New Roman" panose="02020603050405020304" pitchFamily="18" charset="0"/>
            </a:rPr>
            <a:t>Transit Authorities</a:t>
          </a:r>
        </a:p>
      </dsp:txBody>
      <dsp:txXfrm>
        <a:off x="11245846" y="3800034"/>
        <a:ext cx="5050441" cy="779545"/>
      </dsp:txXfrm>
    </dsp:sp>
    <dsp:sp modelId="{AE253024-CF58-4BFA-82C9-B3B7FEAD4EB5}">
      <dsp:nvSpPr>
        <dsp:cNvPr id="0" name=""/>
        <dsp:cNvSpPr/>
      </dsp:nvSpPr>
      <dsp:spPr>
        <a:xfrm>
          <a:off x="11245846" y="4906988"/>
          <a:ext cx="5050441" cy="779545"/>
        </a:xfrm>
        <a:prstGeom prst="rect">
          <a:avLst/>
        </a:prstGeom>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mn-lt"/>
              <a:cs typeface="Times New Roman" panose="02020603050405020304" pitchFamily="18" charset="0"/>
            </a:rPr>
            <a:t>Airports</a:t>
          </a:r>
        </a:p>
      </dsp:txBody>
      <dsp:txXfrm>
        <a:off x="11245846" y="4906988"/>
        <a:ext cx="5050441" cy="779545"/>
      </dsp:txXfrm>
    </dsp:sp>
    <dsp:sp modelId="{9D82290E-5E5A-4160-BCBD-39192438396B}">
      <dsp:nvSpPr>
        <dsp:cNvPr id="0" name=""/>
        <dsp:cNvSpPr/>
      </dsp:nvSpPr>
      <dsp:spPr>
        <a:xfrm>
          <a:off x="11245846" y="6013943"/>
          <a:ext cx="5050441" cy="779545"/>
        </a:xfrm>
        <a:prstGeom prst="rect">
          <a:avLst/>
        </a:prstGeom>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mn-lt"/>
              <a:cs typeface="Times New Roman" panose="02020603050405020304" pitchFamily="18" charset="0"/>
            </a:rPr>
            <a:t>State &amp; Local Acquisition Regulations</a:t>
          </a:r>
        </a:p>
      </dsp:txBody>
      <dsp:txXfrm>
        <a:off x="11245846" y="6013943"/>
        <a:ext cx="5050441" cy="779545"/>
      </dsp:txXfrm>
    </dsp:sp>
    <dsp:sp modelId="{DE833265-9C81-4C68-B4C4-1C92D69CF011}">
      <dsp:nvSpPr>
        <dsp:cNvPr id="0" name=""/>
        <dsp:cNvSpPr/>
      </dsp:nvSpPr>
      <dsp:spPr>
        <a:xfrm>
          <a:off x="11245846" y="7120897"/>
          <a:ext cx="5050441" cy="1007094"/>
        </a:xfrm>
        <a:prstGeom prst="rect">
          <a:avLst/>
        </a:prstGeom>
        <a:gradFill rotWithShape="0">
          <a:gsLst>
            <a:gs pos="0">
              <a:schemeClr val="accent1">
                <a:hueOff val="0"/>
                <a:satOff val="0"/>
                <a:lumOff val="0"/>
                <a:alphaOff val="0"/>
                <a:satMod val="103000"/>
                <a:lumMod val="102000"/>
                <a:tint val="94000"/>
              </a:schemeClr>
            </a:gs>
            <a:gs pos="10000">
              <a:schemeClr val="accent1">
                <a:hueOff val="0"/>
                <a:satOff val="0"/>
                <a:lumOff val="0"/>
                <a:alphaOff val="0"/>
                <a:satMod val="110000"/>
                <a:lumMod val="100000"/>
                <a:shade val="100000"/>
              </a:schemeClr>
            </a:gs>
            <a:gs pos="100000">
              <a:srgbClr val="2F6DAA"/>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latin typeface="+mn-lt"/>
              <a:cs typeface="Times New Roman" panose="02020603050405020304" pitchFamily="18" charset="0"/>
            </a:rPr>
            <a:t>Disadvantaged Business Enterprises (DBE)</a:t>
          </a:r>
        </a:p>
      </dsp:txBody>
      <dsp:txXfrm>
        <a:off x="11245846" y="7120897"/>
        <a:ext cx="5050441" cy="10070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E0573-7A46-8D40-9BEA-A2A5D1F3366C}" type="datetimeFigureOut">
              <a:rPr lang="en-US" smtClean="0"/>
              <a:t>3/28/22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30994-D57F-AB40-A6B8-0E6A2E713DC0}" type="slidenum">
              <a:rPr lang="en-US" smtClean="0"/>
              <a:t>‹#›</a:t>
            </a:fld>
            <a:endParaRPr lang="en-US"/>
          </a:p>
        </p:txBody>
      </p:sp>
    </p:spTree>
    <p:extLst>
      <p:ext uri="{BB962C8B-B14F-4D97-AF65-F5344CB8AC3E}">
        <p14:creationId xmlns:p14="http://schemas.microsoft.com/office/powerpoint/2010/main" val="2403606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77EE2-BFDC-0049-B87B-5F6A68BAD268}" type="slidenum">
              <a:rPr lang="en-US" smtClean="0"/>
              <a:t>29</a:t>
            </a:fld>
            <a:endParaRPr lang="en-US" dirty="0"/>
          </a:p>
        </p:txBody>
      </p:sp>
    </p:spTree>
    <p:extLst>
      <p:ext uri="{BB962C8B-B14F-4D97-AF65-F5344CB8AC3E}">
        <p14:creationId xmlns:p14="http://schemas.microsoft.com/office/powerpoint/2010/main" val="2441940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69220" y="4532037"/>
            <a:ext cx="8988880" cy="1891942"/>
          </a:xfrm>
          <a:prstGeom prst="rect">
            <a:avLst/>
          </a:prstGeom>
          <a:noFill/>
        </p:spPr>
        <p:txBody>
          <a:bodyPr vert="horz" lIns="180000" tIns="180000" rIns="252000" bIns="180000" rtlCol="0" anchor="t">
            <a:noAutofit/>
          </a:bodyPr>
          <a:lstStyle>
            <a:lvl1pPr algn="l">
              <a:defRPr lang="en-ZA" sz="6000" b="1" spc="-450" dirty="0">
                <a:solidFill>
                  <a:schemeClr val="bg1"/>
                </a:solidFill>
              </a:defRPr>
            </a:lvl1pPr>
          </a:lstStyle>
          <a:p>
            <a:pPr lvl="0" algn="r"/>
            <a:r>
              <a:rPr lang="en-US" noProof="0" dirty="0"/>
              <a:t>Click to edit presentation title</a:t>
            </a:r>
          </a:p>
        </p:txBody>
      </p:sp>
      <p:pic>
        <p:nvPicPr>
          <p:cNvPr id="5" name="Picture 4"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1233" y="353101"/>
            <a:ext cx="2277994" cy="1533262"/>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Slide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753637" y="4230844"/>
            <a:ext cx="8934450" cy="2063304"/>
          </a:xfrm>
          <a:prstGeom prst="rect">
            <a:avLst/>
          </a:prstGeom>
          <a:noFill/>
        </p:spPr>
        <p:txBody>
          <a:bodyPr vert="horz" lIns="180000" tIns="180000" rIns="252000" bIns="180000" rtlCol="0" anchor="t">
            <a:noAutofit/>
          </a:bodyPr>
          <a:lstStyle>
            <a:lvl1pPr algn="r">
              <a:defRPr lang="en-ZA" sz="6400" b="1" spc="-450" dirty="0">
                <a:solidFill>
                  <a:schemeClr val="bg1"/>
                </a:solidFill>
              </a:defRPr>
            </a:lvl1pPr>
          </a:lstStyle>
          <a:p>
            <a:pPr lvl="0" algn="r"/>
            <a:r>
              <a:rPr lang="en-US" noProof="0" dirty="0"/>
              <a:t>Click to edit section divider</a:t>
            </a:r>
          </a:p>
        </p:txBody>
      </p:sp>
      <p:pic>
        <p:nvPicPr>
          <p:cNvPr id="5" name="Picture 4"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8699" y="8725087"/>
            <a:ext cx="1481626" cy="990966"/>
          </a:xfrm>
          <a:prstGeom prst="rect">
            <a:avLst/>
          </a:prstGeom>
        </p:spPr>
      </p:pic>
    </p:spTree>
    <p:extLst>
      <p:ext uri="{BB962C8B-B14F-4D97-AF65-F5344CB8AC3E}">
        <p14:creationId xmlns:p14="http://schemas.microsoft.com/office/powerpoint/2010/main" val="243715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lvl1pPr>
              <a:defRPr>
                <a:solidFill>
                  <a:srgbClr val="FEE29A"/>
                </a:solidFill>
              </a:defRPr>
            </a:lvl1pPr>
          </a:lstStyle>
          <a:p>
            <a:r>
              <a:rPr lang="en-US" dirty="0"/>
              <a:t>Add a footer</a:t>
            </a:r>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a:xfrm>
            <a:off x="1151164" y="721485"/>
            <a:ext cx="14404924" cy="674614"/>
          </a:xfrm>
          <a:prstGeom prst="rect">
            <a:avLst/>
          </a:prstGeom>
        </p:spPr>
        <p:txBody>
          <a:bodyPr/>
          <a:lstStyle>
            <a:lvl1pPr>
              <a:defRPr>
                <a:solidFill>
                  <a:schemeClr val="bg1"/>
                </a:solidFill>
              </a:defRPr>
            </a:lvl1pPr>
          </a:lstStyle>
          <a:p>
            <a:r>
              <a:rPr lang="en-US" noProof="0"/>
              <a:t>Click to edit Master title style</a:t>
            </a:r>
            <a:endParaRPr lang="en-US" noProof="0" dirty="0"/>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bg1"/>
                </a:solidFill>
              </a:defRPr>
            </a:lvl1pPr>
          </a:lstStyle>
          <a:p>
            <a:fld id="{19B51A1E-902D-48AF-9020-955120F399B6}" type="slidenum">
              <a:rPr lang="en-US" smtClean="0"/>
              <a:pPr/>
              <a:t>‹#›</a:t>
            </a:fld>
            <a:endParaRPr lang="en-US" dirty="0"/>
          </a:p>
        </p:txBody>
      </p:sp>
      <p:pic>
        <p:nvPicPr>
          <p:cNvPr id="7" name="Picture 6"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49779" y="274483"/>
            <a:ext cx="1590758" cy="1070702"/>
          </a:xfrm>
          <a:prstGeom prst="rect">
            <a:avLst/>
          </a:prstGeom>
        </p:spPr>
      </p:pic>
    </p:spTree>
    <p:extLst>
      <p:ext uri="{BB962C8B-B14F-4D97-AF65-F5344CB8AC3E}">
        <p14:creationId xmlns:p14="http://schemas.microsoft.com/office/powerpoint/2010/main" val="198778464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943628" y="2480486"/>
            <a:ext cx="16209388" cy="7018876"/>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7640000" y="9557026"/>
            <a:ext cx="648000" cy="648000"/>
          </a:xfrm>
          <a:prstGeom prst="rect">
            <a:avLst/>
          </a:prstGeom>
          <a:noFill/>
        </p:spPr>
        <p:txBody>
          <a:bodyPr/>
          <a:lstStyle>
            <a:lvl1pPr>
              <a:defRPr sz="1800">
                <a:solidFill>
                  <a:schemeClr val="accent1">
                    <a:lumMod val="75000"/>
                  </a:schemeClr>
                </a:solidFill>
              </a:defRPr>
            </a:lvl1pPr>
          </a:lstStyle>
          <a:p>
            <a:fld id="{19B51A1E-902D-48AF-9020-955120F399B6}" type="slidenum">
              <a:rPr lang="en-US" smtClean="0"/>
              <a:pPr/>
              <a:t>‹#›</a:t>
            </a:fld>
            <a:endParaRPr lang="en-US" dirty="0"/>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1375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pic>
        <p:nvPicPr>
          <p:cNvPr id="9" name="Picture 8"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3107"/>
            <a:ext cx="1481626" cy="990966"/>
          </a:xfrm>
          <a:prstGeom prst="rect">
            <a:avLst/>
          </a:prstGeom>
        </p:spPr>
      </p:pic>
    </p:spTree>
    <p:extLst>
      <p:ext uri="{BB962C8B-B14F-4D97-AF65-F5344CB8AC3E}">
        <p14:creationId xmlns:p14="http://schemas.microsoft.com/office/powerpoint/2010/main" val="173450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8288000" cy="10287002"/>
          </a:xfrm>
          <a:solidFill>
            <a:schemeClr val="bg1">
              <a:lumMod val="95000"/>
            </a:schemeClr>
          </a:solidFill>
        </p:spPr>
        <p:txBody>
          <a:bodyPr tIns="1584000" anchor="t"/>
          <a:lstStyle>
            <a:lvl1pPr marL="0" indent="0" algn="ctr">
              <a:buNone/>
              <a:defRPr sz="48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29163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1375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pic>
        <p:nvPicPr>
          <p:cNvPr id="7" name="Picture 6"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3107"/>
            <a:ext cx="1481626" cy="990966"/>
          </a:xfrm>
          <a:prstGeom prst="rect">
            <a:avLst/>
          </a:prstGeom>
        </p:spPr>
      </p:pic>
    </p:spTree>
    <p:extLst>
      <p:ext uri="{BB962C8B-B14F-4D97-AF65-F5344CB8AC3E}">
        <p14:creationId xmlns:p14="http://schemas.microsoft.com/office/powerpoint/2010/main" val="276252876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962062" y="2922688"/>
            <a:ext cx="8208000" cy="540000"/>
          </a:xfrm>
        </p:spPr>
        <p:txBody>
          <a:bodyPr anchor="t"/>
          <a:lstStyle>
            <a:lvl1pPr marL="0" indent="0">
              <a:buNone/>
              <a:defRPr sz="3600" b="1">
                <a:solidFill>
                  <a:srgbClr val="083A64"/>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dirty="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962062" y="3683714"/>
            <a:ext cx="8208000" cy="506544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9988842" y="2923478"/>
            <a:ext cx="7655748" cy="560784"/>
          </a:xfrm>
        </p:spPr>
        <p:txBody>
          <a:bodyPr/>
          <a:lstStyle>
            <a:lvl1pPr marL="0" indent="0">
              <a:buNone/>
              <a:defRPr sz="3600" b="1">
                <a:solidFill>
                  <a:srgbClr val="083A64"/>
                </a:solidFill>
              </a:defRPr>
            </a:lvl1pPr>
          </a:lstStyle>
          <a:p>
            <a:pPr lvl="0"/>
            <a:r>
              <a:rPr lang="en-US" noProof="0" dirty="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9988674" y="3679481"/>
            <a:ext cx="7678396" cy="506855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4"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926384" y="9659735"/>
            <a:ext cx="8496000" cy="442594"/>
          </a:xfrm>
        </p:spPr>
        <p:txBody>
          <a:bodyPr/>
          <a:lstStyle/>
          <a:p>
            <a:r>
              <a:rPr lang="en-US" noProof="0" dirty="0"/>
              <a:t>Add a footer</a:t>
            </a:r>
          </a:p>
        </p:txBody>
      </p:sp>
      <p:sp>
        <p:nvSpPr>
          <p:cNvPr id="18"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sp>
        <p:nvSpPr>
          <p:cNvPr id="1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1375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pic>
        <p:nvPicPr>
          <p:cNvPr id="11" name="Picture 10"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3107"/>
            <a:ext cx="1481626" cy="990966"/>
          </a:xfrm>
          <a:prstGeom prst="rect">
            <a:avLst/>
          </a:prstGeom>
        </p:spPr>
      </p:pic>
    </p:spTree>
    <p:extLst>
      <p:ext uri="{BB962C8B-B14F-4D97-AF65-F5344CB8AC3E}">
        <p14:creationId xmlns:p14="http://schemas.microsoft.com/office/powerpoint/2010/main" val="2509955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926382" y="3176533"/>
            <a:ext cx="5166448" cy="6109558"/>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6657715" y="3176528"/>
            <a:ext cx="4970506" cy="610956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12193105" y="3176528"/>
            <a:ext cx="5240122" cy="6109560"/>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3"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1375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4" name="Footer Placeholder 3">
            <a:extLst>
              <a:ext uri="{FF2B5EF4-FFF2-40B4-BE49-F238E27FC236}">
                <a16:creationId xmlns:a16="http://schemas.microsoft.com/office/drawing/2014/main" id="{E8FE0EB3-0FF4-4285-B9D3-90A5751B7BBF}"/>
              </a:ext>
            </a:extLst>
          </p:cNvPr>
          <p:cNvSpPr txBox="1">
            <a:spLocks/>
          </p:cNvSpPr>
          <p:nvPr userDrawn="1"/>
        </p:nvSpPr>
        <p:spPr>
          <a:xfrm>
            <a:off x="926384" y="9659735"/>
            <a:ext cx="8496000" cy="442594"/>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a:t>Add a footer</a:t>
            </a:r>
            <a:endParaRPr lang="en-US" sz="1800" dirty="0"/>
          </a:p>
        </p:txBody>
      </p:sp>
      <p:sp>
        <p:nvSpPr>
          <p:cNvPr id="17"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6" name="Picture 15"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3107"/>
            <a:ext cx="1481626" cy="990966"/>
          </a:xfrm>
          <a:prstGeom prst="rect">
            <a:avLst/>
          </a:prstGeom>
        </p:spPr>
      </p:pic>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Layou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9144000" y="2529890"/>
            <a:ext cx="9144000" cy="6978780"/>
          </a:xfrm>
          <a:solidFill>
            <a:schemeClr val="bg1">
              <a:lumMod val="95000"/>
            </a:schemeClr>
          </a:solidFill>
        </p:spPr>
        <p:txBody>
          <a:bodyPr tIns="1584000" anchor="t"/>
          <a:lstStyle>
            <a:lvl1pPr marL="0" indent="0" algn="ctr">
              <a:buNone/>
              <a:defRPr sz="18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963176" y="2543572"/>
            <a:ext cx="7713000" cy="4499140"/>
          </a:xfrm>
        </p:spPr>
        <p:txBody>
          <a:bodyPr anchor="t"/>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1375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pic>
        <p:nvPicPr>
          <p:cNvPr id="16" name="Picture 15"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3107"/>
            <a:ext cx="1481626" cy="990966"/>
          </a:xfrm>
          <a:prstGeom prst="rect">
            <a:avLst/>
          </a:prstGeom>
        </p:spPr>
      </p:pic>
    </p:spTree>
    <p:extLst>
      <p:ext uri="{BB962C8B-B14F-4D97-AF65-F5344CB8AC3E}">
        <p14:creationId xmlns:p14="http://schemas.microsoft.com/office/powerpoint/2010/main" val="1350103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2137680" y="4197533"/>
            <a:ext cx="6150320" cy="1520526"/>
          </a:xfrm>
          <a:prstGeom prst="rect">
            <a:avLst/>
          </a:prstGeom>
          <a:solidFill>
            <a:schemeClr val="bg1"/>
          </a:solidFill>
        </p:spPr>
        <p:txBody>
          <a:bodyPr vert="horz" lIns="180000" tIns="180000" rIns="252000" bIns="180000" rtlCol="0" anchor="t">
            <a:noAutofit/>
          </a:bodyPr>
          <a:lstStyle>
            <a:lvl1pPr algn="r">
              <a:defRPr lang="en-ZA" sz="9000" b="1" spc="-450" dirty="0"/>
            </a:lvl1pPr>
          </a:lstStyle>
          <a:p>
            <a:pPr lvl="0" algn="r"/>
            <a:r>
              <a:rPr lang="en-US" noProof="0" dirty="0"/>
              <a:t>Thank You</a:t>
            </a:r>
          </a:p>
        </p:txBody>
      </p:sp>
      <p:pic>
        <p:nvPicPr>
          <p:cNvPr id="3" name="Picture 2" descr="DOT_DOT_SHORT-signature_blue_cs3.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1233" y="353101"/>
            <a:ext cx="2277994" cy="1533262"/>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Layou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2363730"/>
            <a:ext cx="9144000" cy="7132232"/>
          </a:xfrm>
          <a:solidFill>
            <a:schemeClr val="bg1">
              <a:lumMod val="95000"/>
            </a:schemeClr>
          </a:solidFill>
        </p:spPr>
        <p:txBody>
          <a:bodyPr tIns="1584000" anchor="t"/>
          <a:lstStyle>
            <a:lvl1pPr marL="0" indent="0" algn="ctr">
              <a:buNone/>
              <a:defRPr sz="18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9756000" y="2363737"/>
            <a:ext cx="8208000" cy="3642526"/>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p:spPr>
        <p:txBody>
          <a:bodyPr/>
          <a:lstStyle>
            <a:lvl1pPr marL="0" indent="0">
              <a:buNone/>
              <a:defRPr>
                <a:solidFill>
                  <a:srgbClr val="083A64"/>
                </a:solidFill>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1"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14"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5" name="Picture 14"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60225" y="348885"/>
            <a:ext cx="1481626" cy="990966"/>
          </a:xfrm>
          <a:prstGeom prst="rect">
            <a:avLst/>
          </a:prstGeom>
        </p:spPr>
      </p:pic>
    </p:spTree>
    <p:extLst>
      <p:ext uri="{BB962C8B-B14F-4D97-AF65-F5344CB8AC3E}">
        <p14:creationId xmlns:p14="http://schemas.microsoft.com/office/powerpoint/2010/main" val="384389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9449832" y="2935114"/>
            <a:ext cx="8013576" cy="63517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ext Placeholder 4">
            <a:extLst>
              <a:ext uri="{FF2B5EF4-FFF2-40B4-BE49-F238E27FC236}">
                <a16:creationId xmlns:a16="http://schemas.microsoft.com/office/drawing/2014/main" id="{7867C73D-EE16-41D1-B7CE-A35C765E3B8D}"/>
              </a:ext>
            </a:extLst>
          </p:cNvPr>
          <p:cNvSpPr>
            <a:spLocks noGrp="1"/>
          </p:cNvSpPr>
          <p:nvPr>
            <p:ph type="body" sz="quarter" idx="34"/>
          </p:nvPr>
        </p:nvSpPr>
        <p:spPr>
          <a:xfrm>
            <a:off x="1065840" y="2935114"/>
            <a:ext cx="8013576" cy="635176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a:ln>
            <a:noFill/>
          </a:ln>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926384" y="9659735"/>
            <a:ext cx="8496000" cy="442594"/>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a:t>Add a footer</a:t>
            </a:r>
            <a:endParaRPr lang="en-US" sz="1800" dirty="0"/>
          </a:p>
        </p:txBody>
      </p:sp>
      <p:sp>
        <p:nvSpPr>
          <p:cNvPr id="15"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3" name="Picture 12"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5601"/>
            <a:ext cx="1481626" cy="990966"/>
          </a:xfrm>
          <a:prstGeom prst="rect">
            <a:avLst/>
          </a:prstGeom>
        </p:spPr>
      </p:pic>
    </p:spTree>
    <p:extLst>
      <p:ext uri="{BB962C8B-B14F-4D97-AF65-F5344CB8AC3E}">
        <p14:creationId xmlns:p14="http://schemas.microsoft.com/office/powerpoint/2010/main" val="891552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005004" y="2980269"/>
            <a:ext cx="3805108" cy="648723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4"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p:spPr>
        <p:txBody>
          <a:bodyPr/>
          <a:lstStyle>
            <a:lvl1pPr marL="0" indent="0">
              <a:buNone/>
              <a:defRPr>
                <a:solidFill>
                  <a:srgbClr val="083A64"/>
                </a:solidFill>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6" name="Footer Placeholder 3">
            <a:extLst>
              <a:ext uri="{FF2B5EF4-FFF2-40B4-BE49-F238E27FC236}">
                <a16:creationId xmlns:a16="http://schemas.microsoft.com/office/drawing/2014/main" id="{E8FE0EB3-0FF4-4285-B9D3-90A5751B7BBF}"/>
              </a:ext>
            </a:extLst>
          </p:cNvPr>
          <p:cNvSpPr>
            <a:spLocks noGrp="1"/>
          </p:cNvSpPr>
          <p:nvPr>
            <p:ph type="ftr" sz="quarter" idx="34"/>
          </p:nvPr>
        </p:nvSpPr>
        <p:spPr>
          <a:xfrm>
            <a:off x="926384" y="9659735"/>
            <a:ext cx="8496000" cy="442594"/>
          </a:xfrm>
        </p:spPr>
        <p:txBody>
          <a:bodyPr/>
          <a:lstStyle/>
          <a:p>
            <a:r>
              <a:rPr lang="en-US" noProof="0" dirty="0"/>
              <a:t>Add a footer</a:t>
            </a:r>
          </a:p>
        </p:txBody>
      </p:sp>
      <p:sp>
        <p:nvSpPr>
          <p:cNvPr id="18" name="Content Placeholder 2">
            <a:extLst>
              <a:ext uri="{FF2B5EF4-FFF2-40B4-BE49-F238E27FC236}">
                <a16:creationId xmlns:a16="http://schemas.microsoft.com/office/drawing/2014/main" id="{B1948E38-8FB0-4E51-A01C-C88794372E50}"/>
              </a:ext>
            </a:extLst>
          </p:cNvPr>
          <p:cNvSpPr>
            <a:spLocks noGrp="1"/>
          </p:cNvSpPr>
          <p:nvPr>
            <p:ph idx="35"/>
          </p:nvPr>
        </p:nvSpPr>
        <p:spPr>
          <a:xfrm>
            <a:off x="5185760" y="2980269"/>
            <a:ext cx="3805108" cy="648723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 name="Content Placeholder 2">
            <a:extLst>
              <a:ext uri="{FF2B5EF4-FFF2-40B4-BE49-F238E27FC236}">
                <a16:creationId xmlns:a16="http://schemas.microsoft.com/office/drawing/2014/main" id="{B1948E38-8FB0-4E51-A01C-C88794372E50}"/>
              </a:ext>
            </a:extLst>
          </p:cNvPr>
          <p:cNvSpPr>
            <a:spLocks noGrp="1"/>
          </p:cNvSpPr>
          <p:nvPr>
            <p:ph idx="36"/>
          </p:nvPr>
        </p:nvSpPr>
        <p:spPr>
          <a:xfrm>
            <a:off x="9389000" y="2980269"/>
            <a:ext cx="3805108" cy="648723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2">
            <a:extLst>
              <a:ext uri="{FF2B5EF4-FFF2-40B4-BE49-F238E27FC236}">
                <a16:creationId xmlns:a16="http://schemas.microsoft.com/office/drawing/2014/main" id="{B1948E38-8FB0-4E51-A01C-C88794372E50}"/>
              </a:ext>
            </a:extLst>
          </p:cNvPr>
          <p:cNvSpPr>
            <a:spLocks noGrp="1"/>
          </p:cNvSpPr>
          <p:nvPr>
            <p:ph idx="37"/>
          </p:nvPr>
        </p:nvSpPr>
        <p:spPr>
          <a:xfrm>
            <a:off x="13637190" y="2980269"/>
            <a:ext cx="3805108" cy="6487234"/>
          </a:xfrm>
        </p:spPr>
        <p:txBody>
          <a:bodyPr/>
          <a:lstStyle>
            <a:lvl1pPr>
              <a:defRPr>
                <a:solidFill>
                  <a:srgbClr val="083A64"/>
                </a:solidFill>
              </a:defRPr>
            </a:lvl1pPr>
            <a:lvl2pPr>
              <a:defRPr>
                <a:solidFill>
                  <a:srgbClr val="083A64"/>
                </a:solidFill>
              </a:defRPr>
            </a:lvl2pPr>
            <a:lvl3pPr>
              <a:defRPr>
                <a:solidFill>
                  <a:srgbClr val="083A64"/>
                </a:solidFill>
              </a:defRPr>
            </a:lvl3pPr>
            <a:lvl4pPr>
              <a:defRPr>
                <a:solidFill>
                  <a:srgbClr val="083A64"/>
                </a:solidFill>
              </a:defRPr>
            </a:lvl4pPr>
            <a:lvl5pPr>
              <a:defRPr>
                <a:solidFill>
                  <a:srgbClr val="083A64"/>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1" name="Picture 10"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974837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9548496" y="2521096"/>
            <a:ext cx="8190172" cy="673452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963176" y="2521096"/>
            <a:ext cx="8172172" cy="673452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786270"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14"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8" name="Picture 7"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615553311"/>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7025180" y="3124502"/>
            <a:ext cx="10456776" cy="5678980"/>
          </a:xfrm>
        </p:spPr>
        <p:txBody>
          <a:bodyPr/>
          <a:lstStyle>
            <a:lvl1pPr>
              <a:defRPr sz="3000"/>
            </a:lvl1pPr>
            <a:lvl2pPr>
              <a:defRPr sz="2700"/>
            </a:lvl2pPr>
            <a:lvl3pPr>
              <a:defRPr sz="2400"/>
            </a:lvl3pPr>
            <a:lvl4pPr>
              <a:defRPr sz="2100"/>
            </a:lvl4pPr>
            <a:lvl5pPr>
              <a:defRPr sz="2100"/>
            </a:lvl5pPr>
            <a:lvl6pPr>
              <a:defRPr sz="3000"/>
            </a:lvl6pPr>
            <a:lvl7pPr>
              <a:defRPr sz="3000"/>
            </a:lvl7pPr>
            <a:lvl8pPr>
              <a:defRPr sz="3000"/>
            </a:lvl8pPr>
            <a:lvl9pPr>
              <a:defRPr sz="3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985654" y="3086105"/>
            <a:ext cx="5403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dirty="0"/>
              <a:t>Click to edit Master text styles</a:t>
            </a:r>
          </a:p>
        </p:txBody>
      </p:sp>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txBox="1">
            <a:spLocks/>
          </p:cNvSpPr>
          <p:nvPr userDrawn="1"/>
        </p:nvSpPr>
        <p:spPr>
          <a:xfrm>
            <a:off x="926384" y="9659735"/>
            <a:ext cx="8496000" cy="442594"/>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a:t>Add a footer</a:t>
            </a:r>
            <a:endParaRPr lang="en-US" sz="1800" dirty="0"/>
          </a:p>
        </p:txBody>
      </p:sp>
      <p:sp>
        <p:nvSpPr>
          <p:cNvPr id="13"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1" name="Picture 10"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801432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6846053" y="3102127"/>
            <a:ext cx="11441946" cy="5732174"/>
          </a:xfrm>
        </p:spPr>
        <p:txBody>
          <a:bodyPr/>
          <a:lstStyle>
            <a:lvl1pPr marL="0" indent="0">
              <a:buNone/>
              <a:defRPr sz="3600">
                <a:solidFill>
                  <a:srgbClr val="083A64"/>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dirty="0"/>
              <a:t>Drag picture to placeholder or click icon to add</a:t>
            </a:r>
          </a:p>
        </p:txBody>
      </p:sp>
      <p:sp>
        <p:nvSpPr>
          <p:cNvPr id="8"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895742" y="3086105"/>
            <a:ext cx="5403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Click to edit Master text styles</a:t>
            </a:r>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2" name="Footer Placeholder 3">
            <a:extLst>
              <a:ext uri="{FF2B5EF4-FFF2-40B4-BE49-F238E27FC236}">
                <a16:creationId xmlns:a16="http://schemas.microsoft.com/office/drawing/2014/main" id="{E8FE0EB3-0FF4-4285-B9D3-90A5751B7BBF}"/>
              </a:ext>
            </a:extLst>
          </p:cNvPr>
          <p:cNvSpPr txBox="1">
            <a:spLocks/>
          </p:cNvSpPr>
          <p:nvPr userDrawn="1"/>
        </p:nvSpPr>
        <p:spPr>
          <a:xfrm>
            <a:off x="926384" y="9659735"/>
            <a:ext cx="8496000" cy="442594"/>
          </a:xfrm>
          <a:prstGeom prst="rect">
            <a:avLst/>
          </a:prstGeom>
          <a:noFill/>
        </p:spPr>
        <p:txBody>
          <a:bodyPr vert="horz" lIns="0" tIns="0" rIns="0" bIns="0" rtlCol="0" anchor="ctr"/>
          <a:lstStyle>
            <a:defPPr>
              <a:defRPr lang="en-US"/>
            </a:defPPr>
            <a:lvl1pPr marL="0" algn="l" defTabSz="685800" rtl="0" eaLnBrk="1" latinLnBrk="0" hangingPunct="1">
              <a:defRPr sz="900" kern="1200">
                <a:solidFill>
                  <a:schemeClr val="accent3">
                    <a:lumMod val="5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a:t>Add a footer</a:t>
            </a:r>
            <a:endParaRPr lang="en-US" sz="1800" dirty="0"/>
          </a:p>
        </p:txBody>
      </p:sp>
      <p:sp>
        <p:nvSpPr>
          <p:cNvPr id="16"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3" name="Picture 12"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2040633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9"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10"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8" name="Picture 7"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150585527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2496563" y="3050387"/>
            <a:ext cx="13294894" cy="4186238"/>
          </a:xfrm>
        </p:spPr>
        <p:txBody>
          <a:bodyPr anchor="ctr"/>
          <a:lstStyle>
            <a:lvl1pPr marL="0" indent="0" algn="ctr">
              <a:buNone/>
              <a:defRPr sz="9000"/>
            </a:lvl1pPr>
            <a:lvl2pPr marL="400050" indent="0">
              <a:buNone/>
              <a:defRPr/>
            </a:lvl2pPr>
          </a:lstStyle>
          <a:p>
            <a:pPr lvl="0"/>
            <a:r>
              <a:rPr lang="en-US" noProof="0" dirty="0"/>
              <a:t>Click to edit Master text styles</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11"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9" name="Picture 8"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287724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Large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a:xfrm>
            <a:off x="17640000" y="9557026"/>
            <a:ext cx="648000" cy="648000"/>
          </a:xfrm>
          <a:prstGeom prst="rect">
            <a:avLst/>
          </a:prstGeom>
          <a:noFill/>
        </p:spPr>
        <p:txBody>
          <a:bodyPr/>
          <a:lstStyle>
            <a:lvl1pPr>
              <a:defRPr>
                <a:solidFill>
                  <a:schemeClr val="accent1">
                    <a:lumMod val="75000"/>
                  </a:schemeClr>
                </a:solidFill>
              </a:defRPr>
            </a:lvl1pPr>
          </a:lstStyle>
          <a:p>
            <a:fld id="{19B51A1E-902D-48AF-9020-955120F399B6}" type="slidenum">
              <a:rPr lang="en-US" smtClean="0"/>
              <a:pPr/>
              <a:t>‹#›</a:t>
            </a:fld>
            <a:endParaRPr lang="en-US" dirty="0"/>
          </a:p>
        </p:txBody>
      </p:sp>
      <p:sp>
        <p:nvSpPr>
          <p:cNvPr id="8"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970707" y="1692882"/>
            <a:ext cx="16136046" cy="644948"/>
          </a:xfrm>
        </p:spPr>
        <p:txBody>
          <a:bodyPr/>
          <a:lstStyle>
            <a:lvl1pPr marL="0" indent="0">
              <a:buNone/>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Subtitle</a:t>
            </a:r>
          </a:p>
        </p:txBody>
      </p:sp>
      <p:sp>
        <p:nvSpPr>
          <p:cNvPr id="9"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926384" y="9659735"/>
            <a:ext cx="8496000" cy="442594"/>
          </a:xfrm>
        </p:spPr>
        <p:txBody>
          <a:bodyPr/>
          <a:lstStyle/>
          <a:p>
            <a:r>
              <a:rPr lang="en-US" noProof="0" dirty="0"/>
              <a:t>Add a footer</a:t>
            </a:r>
          </a:p>
        </p:txBody>
      </p:sp>
      <p:sp>
        <p:nvSpPr>
          <p:cNvPr id="1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696678" y="721480"/>
            <a:ext cx="13314972" cy="648000"/>
          </a:xfrm>
          <a:prstGeom prst="rect">
            <a:avLst/>
          </a:prstGeom>
        </p:spPr>
        <p:txBody>
          <a:bodyPr/>
          <a:lstStyle>
            <a:lvl1pPr>
              <a:defRPr>
                <a:solidFill>
                  <a:srgbClr val="083A64"/>
                </a:solidFill>
              </a:defRPr>
            </a:lvl1pPr>
          </a:lstStyle>
          <a:p>
            <a:r>
              <a:rPr lang="en-US" noProof="0" dirty="0"/>
              <a:t>Click to edit page title</a:t>
            </a:r>
          </a:p>
        </p:txBody>
      </p:sp>
      <p:pic>
        <p:nvPicPr>
          <p:cNvPr id="10" name="Picture 9" descr="DOT_DOT_SHORT-signature_White_cs3.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53989" y="351797"/>
            <a:ext cx="1481626" cy="990966"/>
          </a:xfrm>
          <a:prstGeom prst="rect">
            <a:avLst/>
          </a:prstGeom>
        </p:spPr>
      </p:pic>
    </p:spTree>
    <p:extLst>
      <p:ext uri="{BB962C8B-B14F-4D97-AF65-F5344CB8AC3E}">
        <p14:creationId xmlns:p14="http://schemas.microsoft.com/office/powerpoint/2010/main" val="2762528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2687300" y="4197533"/>
            <a:ext cx="5600700" cy="1520526"/>
          </a:xfrm>
          <a:prstGeom prst="rect">
            <a:avLst/>
          </a:prstGeom>
          <a:solidFill>
            <a:schemeClr val="bg1"/>
          </a:solidFill>
        </p:spPr>
        <p:txBody>
          <a:bodyPr vert="horz" lIns="180000" tIns="180000" rIns="252000" bIns="180000" rtlCol="0" anchor="t">
            <a:noAutofit/>
          </a:bodyPr>
          <a:lstStyle>
            <a:lvl1pPr algn="r">
              <a:defRPr lang="en-ZA" sz="9000" b="1" spc="-450" dirty="0"/>
            </a:lvl1pPr>
          </a:lstStyle>
          <a:p>
            <a:pPr lvl="0" algn="r"/>
            <a:r>
              <a:rPr lang="en-US" noProof="0" dirty="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12687309" y="5936558"/>
            <a:ext cx="4365514" cy="475200"/>
          </a:xfrm>
          <a:solidFill>
            <a:schemeClr val="tx1">
              <a:lumMod val="75000"/>
              <a:lumOff val="25000"/>
            </a:schemeClr>
          </a:solidFill>
        </p:spPr>
        <p:txBody>
          <a:bodyPr rIns="72000" anchor="ctr"/>
          <a:lstStyle>
            <a:lvl1pPr marL="0" indent="0" algn="r">
              <a:buNone/>
              <a:defRPr>
                <a:solidFill>
                  <a:schemeClr val="bg1"/>
                </a:solidFill>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12687309" y="6460084"/>
            <a:ext cx="4365514" cy="475200"/>
          </a:xfrm>
          <a:solidFill>
            <a:schemeClr val="tx1">
              <a:lumMod val="75000"/>
              <a:lumOff val="25000"/>
            </a:schemeClr>
          </a:solidFill>
        </p:spPr>
        <p:txBody>
          <a:bodyPr rIns="72000" anchor="ctr"/>
          <a:lstStyle>
            <a:lvl1pPr marL="0" indent="0" algn="r">
              <a:buNone/>
              <a:defRPr>
                <a:solidFill>
                  <a:schemeClr val="bg1"/>
                </a:solidFill>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dirty="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12687309" y="6983608"/>
            <a:ext cx="4365514" cy="475200"/>
          </a:xfrm>
          <a:solidFill>
            <a:schemeClr val="tx1">
              <a:lumMod val="75000"/>
              <a:lumOff val="25000"/>
            </a:schemeClr>
          </a:solidFill>
        </p:spPr>
        <p:txBody>
          <a:bodyPr rIns="72000" anchor="ctr"/>
          <a:lstStyle>
            <a:lvl1pPr marL="0" indent="0" algn="r">
              <a:buNone/>
              <a:defRPr>
                <a:solidFill>
                  <a:schemeClr val="bg1"/>
                </a:solidFill>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12687309" y="7507134"/>
            <a:ext cx="4365514" cy="475200"/>
          </a:xfrm>
          <a:solidFill>
            <a:schemeClr val="tx1">
              <a:lumMod val="75000"/>
              <a:lumOff val="25000"/>
            </a:schemeClr>
          </a:solidFill>
        </p:spPr>
        <p:txBody>
          <a:bodyPr rIns="72000" anchor="ctr"/>
          <a:lstStyle>
            <a:lvl1pPr marL="0" indent="0" algn="r">
              <a:buNone/>
              <a:defRPr>
                <a:solidFill>
                  <a:schemeClr val="bg1"/>
                </a:solidFill>
              </a:defRPr>
            </a:lvl1pPr>
            <a:lvl2pPr marL="400050" indent="0">
              <a:buNone/>
              <a:defRPr/>
            </a:lvl2pPr>
            <a:lvl3pPr marL="814388" indent="0">
              <a:buNone/>
              <a:defRPr/>
            </a:lvl3pPr>
            <a:lvl4pPr marL="1214438" indent="0">
              <a:buNone/>
              <a:defRPr/>
            </a:lvl4pPr>
            <a:lvl5pPr marL="1614488" indent="0">
              <a:buNone/>
              <a:defRPr/>
            </a:lvl5pPr>
          </a:lstStyle>
          <a:p>
            <a:pPr lvl="0"/>
            <a:r>
              <a:rPr lang="en-US" noProof="0"/>
              <a:t>Company Website</a:t>
            </a:r>
          </a:p>
        </p:txBody>
      </p:sp>
    </p:spTree>
    <p:extLst>
      <p:ext uri="{BB962C8B-B14F-4D97-AF65-F5344CB8AC3E}">
        <p14:creationId xmlns:p14="http://schemas.microsoft.com/office/powerpoint/2010/main" val="2049663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38A8C7-E3C1-4463-84BF-9710691ACA9D}" type="datetimeFigureOut">
              <a:rPr lang="en-US" smtClean="0"/>
              <a:t>3/25/22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80225-9B77-4C3C-AADD-80BDE00E421D}" type="slidenum">
              <a:rPr lang="en-US" smtClean="0"/>
              <a:t>‹#›</a:t>
            </a:fld>
            <a:endParaRPr lang="en-US"/>
          </a:p>
        </p:txBody>
      </p:sp>
      <p:pic>
        <p:nvPicPr>
          <p:cNvPr id="7" name="Picture 6">
            <a:extLst>
              <a:ext uri="{FF2B5EF4-FFF2-40B4-BE49-F238E27FC236}">
                <a16:creationId xmlns:a16="http://schemas.microsoft.com/office/drawing/2014/main" id="{1F1E5EA5-30CC-4028-9146-E93ECC937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7323826" cy="2070340"/>
          </a:xfrm>
          <a:prstGeom prst="rect">
            <a:avLst/>
          </a:prstGeom>
        </p:spPr>
      </p:pic>
    </p:spTree>
    <p:extLst>
      <p:ext uri="{BB962C8B-B14F-4D97-AF65-F5344CB8AC3E}">
        <p14:creationId xmlns:p14="http://schemas.microsoft.com/office/powerpoint/2010/main" val="1349809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38A8C7-E3C1-4463-84BF-9710691ACA9D}" type="datetimeFigureOut">
              <a:rPr lang="en-US" smtClean="0"/>
              <a:t>3/25/22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80225-9B77-4C3C-AADD-80BDE00E421D}" type="slidenum">
              <a:rPr lang="en-US" smtClean="0"/>
              <a:t>‹#›</a:t>
            </a:fld>
            <a:endParaRPr lang="en-US"/>
          </a:p>
        </p:txBody>
      </p:sp>
      <p:pic>
        <p:nvPicPr>
          <p:cNvPr id="6" name="Picture 5">
            <a:extLst>
              <a:ext uri="{FF2B5EF4-FFF2-40B4-BE49-F238E27FC236}">
                <a16:creationId xmlns:a16="http://schemas.microsoft.com/office/drawing/2014/main" id="{A286C6D2-5801-4E95-8099-42C191A0E6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7323826" cy="2070340"/>
          </a:xfrm>
          <a:prstGeom prst="rect">
            <a:avLst/>
          </a:prstGeom>
        </p:spPr>
      </p:pic>
    </p:spTree>
    <p:extLst>
      <p:ext uri="{BB962C8B-B14F-4D97-AF65-F5344CB8AC3E}">
        <p14:creationId xmlns:p14="http://schemas.microsoft.com/office/powerpoint/2010/main" val="1419427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 full width" type="title">
  <p:cSld name="Text - full width">
    <p:spTree>
      <p:nvGrpSpPr>
        <p:cNvPr id="1" name="Shape 7"/>
        <p:cNvGrpSpPr/>
        <p:nvPr/>
      </p:nvGrpSpPr>
      <p:grpSpPr>
        <a:xfrm>
          <a:off x="0" y="0"/>
          <a:ext cx="0" cy="0"/>
          <a:chOff x="0" y="0"/>
          <a:chExt cx="0" cy="0"/>
        </a:xfrm>
      </p:grpSpPr>
      <p:sp>
        <p:nvSpPr>
          <p:cNvPr id="8" name="Google Shape;8;p2"/>
          <p:cNvSpPr txBox="1">
            <a:spLocks noGrp="1"/>
          </p:cNvSpPr>
          <p:nvPr>
            <p:ph type="title"/>
          </p:nvPr>
        </p:nvSpPr>
        <p:spPr>
          <a:xfrm>
            <a:off x="534500" y="340250"/>
            <a:ext cx="17250600" cy="1990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A2458"/>
              </a:buClr>
              <a:buSzPts val="2800"/>
              <a:buFont typeface="Georgia"/>
              <a:buNone/>
              <a:defRPr sz="5600" b="1">
                <a:solidFill>
                  <a:srgbClr val="0A2458"/>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Google Shape;9;p2"/>
          <p:cNvSpPr txBox="1">
            <a:spLocks noGrp="1"/>
          </p:cNvSpPr>
          <p:nvPr>
            <p:ph type="subTitle" idx="1"/>
          </p:nvPr>
        </p:nvSpPr>
        <p:spPr>
          <a:xfrm>
            <a:off x="554040" y="2666400"/>
            <a:ext cx="12025800" cy="601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1pPr>
            <a:lvl2pPr lvl="1"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2pPr>
            <a:lvl3pPr lvl="2"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3pPr>
            <a:lvl4pPr lvl="3"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4pPr>
            <a:lvl5pPr lvl="4"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5pPr>
            <a:lvl6pPr lvl="5"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6pPr>
            <a:lvl7pPr lvl="6"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7pPr>
            <a:lvl8pPr lvl="7"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8pPr>
            <a:lvl9pPr lvl="8" rtl="0">
              <a:spcBef>
                <a:spcPts val="0"/>
              </a:spcBef>
              <a:spcAft>
                <a:spcPts val="0"/>
              </a:spcAft>
              <a:buClr>
                <a:srgbClr val="B80015"/>
              </a:buClr>
              <a:buSzPts val="1100"/>
              <a:buFont typeface="Georgia"/>
              <a:buNone/>
              <a:defRPr sz="2200">
                <a:solidFill>
                  <a:srgbClr val="B80015"/>
                </a:solidFill>
                <a:latin typeface="Georgia"/>
                <a:ea typeface="Georgia"/>
                <a:cs typeface="Georgia"/>
                <a:sym typeface="Georgia"/>
              </a:defRPr>
            </a:lvl9pPr>
          </a:lstStyle>
          <a:p>
            <a:endParaRPr/>
          </a:p>
        </p:txBody>
      </p:sp>
      <p:sp>
        <p:nvSpPr>
          <p:cNvPr id="10" name="Google Shape;10;p2"/>
          <p:cNvSpPr txBox="1">
            <a:spLocks noGrp="1"/>
          </p:cNvSpPr>
          <p:nvPr>
            <p:ph type="body" idx="2"/>
          </p:nvPr>
        </p:nvSpPr>
        <p:spPr>
          <a:xfrm>
            <a:off x="584692" y="3324950"/>
            <a:ext cx="14009400" cy="4038600"/>
          </a:xfrm>
          <a:prstGeom prst="rect">
            <a:avLst/>
          </a:prstGeom>
          <a:noFill/>
          <a:ln>
            <a:noFill/>
          </a:ln>
        </p:spPr>
        <p:txBody>
          <a:bodyPr spcFirstLastPara="1" wrap="square" lIns="91425" tIns="91425" rIns="91425" bIns="91425" anchor="t" anchorCtr="0">
            <a:noAutofit/>
          </a:bodyPr>
          <a:lstStyle>
            <a:lvl1pPr marL="914378" lvl="0"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1pPr>
            <a:lvl2pPr marL="1828756" lvl="1"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2pPr>
            <a:lvl3pPr marL="2743132" lvl="2"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3pPr>
            <a:lvl4pPr marL="3657508" lvl="3"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4pPr>
            <a:lvl5pPr marL="4571886" lvl="4"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5pPr>
            <a:lvl6pPr marL="5486264" lvl="5"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6pPr>
            <a:lvl7pPr marL="6400640" lvl="6"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7pPr>
            <a:lvl8pPr marL="7315018" lvl="7"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8pPr>
            <a:lvl9pPr marL="8229394" lvl="8" indent="-577836" rtl="0">
              <a:lnSpc>
                <a:spcPct val="160000"/>
              </a:lnSpc>
              <a:spcBef>
                <a:spcPts val="0"/>
              </a:spcBef>
              <a:spcAft>
                <a:spcPts val="0"/>
              </a:spcAft>
              <a:buClr>
                <a:srgbClr val="0A2458"/>
              </a:buClr>
              <a:buSzPts val="950"/>
              <a:buFont typeface="Georgia"/>
              <a:buChar char="■"/>
              <a:defRPr sz="1900">
                <a:solidFill>
                  <a:srgbClr val="0A2458"/>
                </a:solidFill>
                <a:latin typeface="Georgia"/>
                <a:ea typeface="Georgia"/>
                <a:cs typeface="Georgia"/>
                <a:sym typeface="Georgia"/>
              </a:defRPr>
            </a:lvl9pPr>
          </a:lstStyle>
          <a:p>
            <a:endParaRPr/>
          </a:p>
        </p:txBody>
      </p:sp>
      <p:sp>
        <p:nvSpPr>
          <p:cNvPr id="11" name="Google Shape;11;p2"/>
          <p:cNvSpPr txBox="1">
            <a:spLocks noGrp="1"/>
          </p:cNvSpPr>
          <p:nvPr>
            <p:ph type="sldNum" idx="12"/>
          </p:nvPr>
        </p:nvSpPr>
        <p:spPr>
          <a:xfrm>
            <a:off x="17113568" y="9499702"/>
            <a:ext cx="1097400" cy="787200"/>
          </a:xfrm>
          <a:prstGeom prst="rect">
            <a:avLst/>
          </a:prstGeom>
          <a:noFill/>
          <a:ln>
            <a:noFill/>
          </a:ln>
        </p:spPr>
        <p:txBody>
          <a:bodyPr spcFirstLastPara="1" wrap="square" lIns="91425" tIns="91425" rIns="91425" bIns="91425" anchor="t" anchorCtr="0">
            <a:noAutofit/>
          </a:bodyPr>
          <a:lstStyle>
            <a:lvl1pPr lvl="0" algn="r">
              <a:buNone/>
              <a:defRPr sz="2600">
                <a:solidFill>
                  <a:srgbClr val="0A2458"/>
                </a:solidFill>
                <a:latin typeface="Source Serif Pro"/>
                <a:ea typeface="Source Serif Pro"/>
                <a:cs typeface="Source Serif Pro"/>
                <a:sym typeface="Source Serif Pro"/>
              </a:defRPr>
            </a:lvl1pPr>
            <a:lvl2pPr lvl="1" algn="r">
              <a:buNone/>
              <a:defRPr sz="2600">
                <a:solidFill>
                  <a:srgbClr val="0A2458"/>
                </a:solidFill>
                <a:latin typeface="Source Serif Pro"/>
                <a:ea typeface="Source Serif Pro"/>
                <a:cs typeface="Source Serif Pro"/>
                <a:sym typeface="Source Serif Pro"/>
              </a:defRPr>
            </a:lvl2pPr>
            <a:lvl3pPr lvl="2" algn="r">
              <a:buNone/>
              <a:defRPr sz="2600">
                <a:solidFill>
                  <a:srgbClr val="0A2458"/>
                </a:solidFill>
                <a:latin typeface="Source Serif Pro"/>
                <a:ea typeface="Source Serif Pro"/>
                <a:cs typeface="Source Serif Pro"/>
                <a:sym typeface="Source Serif Pro"/>
              </a:defRPr>
            </a:lvl3pPr>
            <a:lvl4pPr lvl="3" algn="r">
              <a:buNone/>
              <a:defRPr sz="2600">
                <a:solidFill>
                  <a:srgbClr val="0A2458"/>
                </a:solidFill>
                <a:latin typeface="Source Serif Pro"/>
                <a:ea typeface="Source Serif Pro"/>
                <a:cs typeface="Source Serif Pro"/>
                <a:sym typeface="Source Serif Pro"/>
              </a:defRPr>
            </a:lvl4pPr>
            <a:lvl5pPr lvl="4" algn="r">
              <a:buNone/>
              <a:defRPr sz="2600">
                <a:solidFill>
                  <a:srgbClr val="0A2458"/>
                </a:solidFill>
                <a:latin typeface="Source Serif Pro"/>
                <a:ea typeface="Source Serif Pro"/>
                <a:cs typeface="Source Serif Pro"/>
                <a:sym typeface="Source Serif Pro"/>
              </a:defRPr>
            </a:lvl5pPr>
            <a:lvl6pPr lvl="5" algn="r">
              <a:buNone/>
              <a:defRPr sz="2600">
                <a:solidFill>
                  <a:srgbClr val="0A2458"/>
                </a:solidFill>
                <a:latin typeface="Source Serif Pro"/>
                <a:ea typeface="Source Serif Pro"/>
                <a:cs typeface="Source Serif Pro"/>
                <a:sym typeface="Source Serif Pro"/>
              </a:defRPr>
            </a:lvl6pPr>
            <a:lvl7pPr lvl="6" algn="r">
              <a:buNone/>
              <a:defRPr sz="2600">
                <a:solidFill>
                  <a:srgbClr val="0A2458"/>
                </a:solidFill>
                <a:latin typeface="Source Serif Pro"/>
                <a:ea typeface="Source Serif Pro"/>
                <a:cs typeface="Source Serif Pro"/>
                <a:sym typeface="Source Serif Pro"/>
              </a:defRPr>
            </a:lvl7pPr>
            <a:lvl8pPr lvl="7" algn="r">
              <a:buNone/>
              <a:defRPr sz="2600">
                <a:solidFill>
                  <a:srgbClr val="0A2458"/>
                </a:solidFill>
                <a:latin typeface="Source Serif Pro"/>
                <a:ea typeface="Source Serif Pro"/>
                <a:cs typeface="Source Serif Pro"/>
                <a:sym typeface="Source Serif Pro"/>
              </a:defRPr>
            </a:lvl8pPr>
            <a:lvl9pPr lvl="8" algn="r">
              <a:buNone/>
              <a:defRPr sz="2600">
                <a:solidFill>
                  <a:srgbClr val="0A2458"/>
                </a:solidFill>
                <a:latin typeface="Source Serif Pro"/>
                <a:ea typeface="Source Serif Pro"/>
                <a:cs typeface="Source Serif Pro"/>
                <a:sym typeface="Source Serif Pro"/>
              </a:defRPr>
            </a:lvl9pPr>
          </a:lstStyle>
          <a:p>
            <a:fld id="{00000000-1234-1234-1234-123412341234}" type="slidenum">
              <a:rPr lang="en" smtClean="0"/>
              <a:pPr/>
              <a:t>‹#›</a:t>
            </a:fld>
            <a:endParaRPr lang="en"/>
          </a:p>
        </p:txBody>
      </p:sp>
      <p:sp>
        <p:nvSpPr>
          <p:cNvPr id="12" name="Google Shape;12;p2"/>
          <p:cNvSpPr txBox="1">
            <a:spLocks noGrp="1"/>
          </p:cNvSpPr>
          <p:nvPr>
            <p:ph type="sldNum" idx="3"/>
          </p:nvPr>
        </p:nvSpPr>
        <p:spPr>
          <a:xfrm>
            <a:off x="17113550" y="9651998"/>
            <a:ext cx="1097400" cy="601200"/>
          </a:xfrm>
          <a:prstGeom prst="rect">
            <a:avLst/>
          </a:prstGeom>
          <a:noFill/>
          <a:ln>
            <a:noFill/>
          </a:ln>
        </p:spPr>
        <p:txBody>
          <a:bodyPr spcFirstLastPara="1" wrap="square" lIns="91425" tIns="91425" rIns="91425" bIns="91425" anchor="t" anchorCtr="0">
            <a:noAutofit/>
          </a:bodyPr>
          <a:lstStyle>
            <a:lvl1pPr lvl="0" algn="r" rtl="0">
              <a:buNone/>
              <a:defRPr sz="1600" b="1">
                <a:solidFill>
                  <a:srgbClr val="FFFFFF"/>
                </a:solidFill>
                <a:latin typeface="Georgia"/>
                <a:ea typeface="Georgia"/>
                <a:cs typeface="Georgia"/>
                <a:sym typeface="Georgia"/>
              </a:defRPr>
            </a:lvl1pPr>
            <a:lvl2pPr lvl="1" algn="r" rtl="0">
              <a:buNone/>
              <a:defRPr sz="1600" b="1">
                <a:solidFill>
                  <a:srgbClr val="FFFFFF"/>
                </a:solidFill>
                <a:latin typeface="Georgia"/>
                <a:ea typeface="Georgia"/>
                <a:cs typeface="Georgia"/>
                <a:sym typeface="Georgia"/>
              </a:defRPr>
            </a:lvl2pPr>
            <a:lvl3pPr lvl="2" algn="r" rtl="0">
              <a:buNone/>
              <a:defRPr sz="1600" b="1">
                <a:solidFill>
                  <a:srgbClr val="FFFFFF"/>
                </a:solidFill>
                <a:latin typeface="Georgia"/>
                <a:ea typeface="Georgia"/>
                <a:cs typeface="Georgia"/>
                <a:sym typeface="Georgia"/>
              </a:defRPr>
            </a:lvl3pPr>
            <a:lvl4pPr lvl="3" algn="r" rtl="0">
              <a:buNone/>
              <a:defRPr sz="1600" b="1">
                <a:solidFill>
                  <a:srgbClr val="FFFFFF"/>
                </a:solidFill>
                <a:latin typeface="Georgia"/>
                <a:ea typeface="Georgia"/>
                <a:cs typeface="Georgia"/>
                <a:sym typeface="Georgia"/>
              </a:defRPr>
            </a:lvl4pPr>
            <a:lvl5pPr lvl="4" algn="r" rtl="0">
              <a:buNone/>
              <a:defRPr sz="1600" b="1">
                <a:solidFill>
                  <a:srgbClr val="FFFFFF"/>
                </a:solidFill>
                <a:latin typeface="Georgia"/>
                <a:ea typeface="Georgia"/>
                <a:cs typeface="Georgia"/>
                <a:sym typeface="Georgia"/>
              </a:defRPr>
            </a:lvl5pPr>
            <a:lvl6pPr lvl="5" algn="r" rtl="0">
              <a:buNone/>
              <a:defRPr sz="1600" b="1">
                <a:solidFill>
                  <a:srgbClr val="FFFFFF"/>
                </a:solidFill>
                <a:latin typeface="Georgia"/>
                <a:ea typeface="Georgia"/>
                <a:cs typeface="Georgia"/>
                <a:sym typeface="Georgia"/>
              </a:defRPr>
            </a:lvl6pPr>
            <a:lvl7pPr lvl="6" algn="r" rtl="0">
              <a:buNone/>
              <a:defRPr sz="1600" b="1">
                <a:solidFill>
                  <a:srgbClr val="FFFFFF"/>
                </a:solidFill>
                <a:latin typeface="Georgia"/>
                <a:ea typeface="Georgia"/>
                <a:cs typeface="Georgia"/>
                <a:sym typeface="Georgia"/>
              </a:defRPr>
            </a:lvl7pPr>
            <a:lvl8pPr lvl="7" algn="r" rtl="0">
              <a:buNone/>
              <a:defRPr sz="1600" b="1">
                <a:solidFill>
                  <a:srgbClr val="FFFFFF"/>
                </a:solidFill>
                <a:latin typeface="Georgia"/>
                <a:ea typeface="Georgia"/>
                <a:cs typeface="Georgia"/>
                <a:sym typeface="Georgia"/>
              </a:defRPr>
            </a:lvl8pPr>
            <a:lvl9pPr lvl="8" algn="r" rtl="0">
              <a:buNone/>
              <a:defRPr sz="1600" b="1">
                <a:solidFill>
                  <a:srgbClr val="FFFFFF"/>
                </a:solidFill>
                <a:latin typeface="Georgia"/>
                <a:ea typeface="Georgia"/>
                <a:cs typeface="Georgia"/>
                <a:sym typeface="Georgi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6564048"/>
      </p:ext>
    </p:extLst>
  </p:cSld>
  <p:clrMapOvr>
    <a:masterClrMapping/>
  </p:clrMapOvr>
  <p:extLst>
    <p:ext uri="{DCECCB84-F9BA-43D5-87BE-67443E8EF086}">
      <p15:sldGuideLst xmlns:p15="http://schemas.microsoft.com/office/powerpoint/2012/main">
        <p15:guide id="1" pos="786" userDrawn="1">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1151173" y="2268002"/>
            <a:ext cx="15552966" cy="7018876"/>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151164" y="9659735"/>
            <a:ext cx="8496000" cy="442594"/>
          </a:xfrm>
          <a:prstGeom prst="rect">
            <a:avLst/>
          </a:prstGeom>
          <a:noFill/>
        </p:spPr>
        <p:txBody>
          <a:bodyPr vert="horz" lIns="0" tIns="0" rIns="0" bIns="0" rtlCol="0" anchor="ctr"/>
          <a:lstStyle>
            <a:lvl1pPr algn="l">
              <a:defRPr sz="1800">
                <a:solidFill>
                  <a:schemeClr val="accent3">
                    <a:lumMod val="50000"/>
                  </a:schemeClr>
                </a:solidFill>
              </a:defRPr>
            </a:lvl1pPr>
          </a:lstStyle>
          <a:p>
            <a:r>
              <a:rPr lang="en-US" dirty="0"/>
              <a:t>Add a footer</a:t>
            </a:r>
          </a:p>
        </p:txBody>
      </p:sp>
      <p:sp>
        <p:nvSpPr>
          <p:cNvPr id="7" name="Slide Number Placeholder 4">
            <a:extLst>
              <a:ext uri="{FF2B5EF4-FFF2-40B4-BE49-F238E27FC236}">
                <a16:creationId xmlns:a16="http://schemas.microsoft.com/office/drawing/2014/main" id="{C8DE0AAD-6FBD-416B-A91A-21F2B737919E}"/>
              </a:ext>
            </a:extLst>
          </p:cNvPr>
          <p:cNvSpPr>
            <a:spLocks noGrp="1"/>
          </p:cNvSpPr>
          <p:nvPr>
            <p:ph type="sldNum" sz="quarter" idx="4"/>
          </p:nvPr>
        </p:nvSpPr>
        <p:spPr>
          <a:xfrm>
            <a:off x="17640000" y="9557026"/>
            <a:ext cx="648000" cy="648000"/>
          </a:xfrm>
          <a:prstGeom prst="rect">
            <a:avLst/>
          </a:prstGeom>
          <a:noFill/>
        </p:spPr>
        <p:txBody>
          <a:bodyPr/>
          <a:lstStyle>
            <a:lvl1pPr>
              <a:defRPr sz="1800">
                <a:solidFill>
                  <a:schemeClr val="accent1">
                    <a:lumMod val="75000"/>
                  </a:schemeClr>
                </a:solidFill>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85"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2" r:id="rId15"/>
    <p:sldLayoutId id="2147483773" r:id="rId16"/>
    <p:sldLayoutId id="2147483774" r:id="rId17"/>
    <p:sldLayoutId id="2147483776" r:id="rId18"/>
    <p:sldLayoutId id="2147483778" r:id="rId19"/>
    <p:sldLayoutId id="2147483664" r:id="rId20"/>
    <p:sldLayoutId id="2147483787" r:id="rId21"/>
    <p:sldLayoutId id="2147483788" r:id="rId22"/>
    <p:sldLayoutId id="2147483789" r:id="rId23"/>
  </p:sldLayoutIdLst>
  <p:hf hdr="0" dt="0"/>
  <p:txStyles>
    <p:titleStyle>
      <a:lvl1pPr algn="l" defTabSz="685800" rtl="0" eaLnBrk="1" latinLnBrk="0" hangingPunct="1">
        <a:lnSpc>
          <a:spcPct val="90000"/>
        </a:lnSpc>
        <a:spcBef>
          <a:spcPct val="0"/>
        </a:spcBef>
        <a:buNone/>
        <a:defRPr sz="2400" b="1" kern="1200" spc="-113">
          <a:solidFill>
            <a:schemeClr val="accent1"/>
          </a:solidFill>
          <a:latin typeface="+mj-lt"/>
          <a:ea typeface="+mj-ea"/>
          <a:cs typeface="+mj-cs"/>
        </a:defRPr>
      </a:lvl1pPr>
    </p:titleStyle>
    <p:body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rgbClr val="083A64"/>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rgbClr val="083A64"/>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rgbClr val="083A6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720" userDrawn="1">
          <p15:clr>
            <a:srgbClr val="F26B43"/>
          </p15:clr>
        </p15:guide>
        <p15:guide id="3" orient="horz" pos="1404" userDrawn="1">
          <p15:clr>
            <a:srgbClr val="F26B43"/>
          </p15:clr>
        </p15:guide>
        <p15:guide id="4"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0.xml"/><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hyperlink" Target="https://www.transportation.gov/sites/dot.gov/files/2022-01/BIL_Florida.pdf"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www.transportation.gov/osdbu/central-sbtrc" TargetMode="External"/><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4.png"/><Relationship Id="rId7" Type="http://schemas.openxmlformats.org/officeDocument/2006/relationships/hyperlink" Target="http://www.thebluediamondgallery.com/handwriting/f/funding.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gif"/><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8" Type="http://schemas.openxmlformats.org/officeDocument/2006/relationships/hyperlink" Target="https://ssociologos.wordpress.com/comprar-material-de-oficina-para-tu-empresa-por-internet/" TargetMode="External"/><Relationship Id="rId3" Type="http://schemas.openxmlformats.org/officeDocument/2006/relationships/image" Target="../media/image15.svg"/><Relationship Id="rId7" Type="http://schemas.openxmlformats.org/officeDocument/2006/relationships/image" Target="../media/image43.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s://www.whitehouse.gov/build/" TargetMode="External"/><Relationship Id="rId5" Type="http://schemas.openxmlformats.org/officeDocument/2006/relationships/hyperlink" Target="https://www.whitehouse.gov/wp-content/uploads/2022/01/BUILDING-A-BETTER-AMERICA_FINAL.pdf" TargetMode="External"/><Relationship Id="rId4" Type="http://schemas.openxmlformats.org/officeDocument/2006/relationships/image" Target="../media/image40.gif"/><Relationship Id="rId9" Type="http://schemas.openxmlformats.org/officeDocument/2006/relationships/hyperlink" Target="https://creativecommons.org/licenses/by-nc-nd/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gif"/><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5.sv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svg"/><Relationship Id="rId7" Type="http://schemas.openxmlformats.org/officeDocument/2006/relationships/image" Target="../media/image4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7158324" y="0"/>
            <a:ext cx="11129676" cy="10287000"/>
            <a:chOff x="0" y="0"/>
            <a:chExt cx="14839567" cy="13716000"/>
          </a:xfrm>
        </p:grpSpPr>
        <p:pic>
          <p:nvPicPr>
            <p:cNvPr id="3" name="Picture 3"/>
            <p:cNvPicPr>
              <a:picLocks noChangeAspect="1"/>
            </p:cNvPicPr>
            <p:nvPr/>
          </p:nvPicPr>
          <p:blipFill>
            <a:blip r:embed="rId2"/>
            <a:srcRect l="9405" r="9405"/>
            <a:stretch>
              <a:fillRect/>
            </a:stretch>
          </p:blipFill>
          <p:spPr>
            <a:xfrm>
              <a:off x="0" y="0"/>
              <a:ext cx="14839567" cy="13716000"/>
            </a:xfrm>
            <a:prstGeom prst="rect">
              <a:avLst/>
            </a:prstGeom>
          </p:spPr>
        </p:pic>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348673" y="1055075"/>
            <a:ext cx="844062" cy="211015"/>
          </a:xfrm>
          <a:prstGeom prst="rect">
            <a:avLst/>
          </a:prstGeom>
        </p:spPr>
      </p:pic>
      <p:sp>
        <p:nvSpPr>
          <p:cNvPr id="5" name="TextBox 5"/>
          <p:cNvSpPr txBox="1"/>
          <p:nvPr/>
        </p:nvSpPr>
        <p:spPr>
          <a:xfrm>
            <a:off x="7462648" y="722667"/>
            <a:ext cx="9983939" cy="2525169"/>
          </a:xfrm>
          <a:prstGeom prst="rect">
            <a:avLst/>
          </a:prstGeom>
        </p:spPr>
        <p:txBody>
          <a:bodyPr lIns="0" tIns="0" rIns="0" bIns="0" rtlCol="0" anchor="t">
            <a:spAutoFit/>
          </a:bodyPr>
          <a:lstStyle/>
          <a:p>
            <a:pPr>
              <a:lnSpc>
                <a:spcPts val="9637"/>
              </a:lnSpc>
            </a:pPr>
            <a:r>
              <a:rPr lang="en-US" sz="10475" dirty="0">
                <a:solidFill>
                  <a:srgbClr val="FFFFFF"/>
                </a:solidFill>
                <a:latin typeface="Open Sans Extra Bold" panose="020B0604020202020204" charset="0"/>
                <a:ea typeface="Open Sans Extra Bold" panose="020B0604020202020204" charset="0"/>
                <a:cs typeface="Open Sans Extra Bold" panose="020B0604020202020204" charset="0"/>
              </a:rPr>
              <a:t>Infrastructure </a:t>
            </a:r>
          </a:p>
          <a:p>
            <a:pPr>
              <a:lnSpc>
                <a:spcPts val="9637"/>
              </a:lnSpc>
            </a:pPr>
            <a:r>
              <a:rPr lang="en-US" sz="10475" dirty="0">
                <a:solidFill>
                  <a:srgbClr val="FFFFFF"/>
                </a:solidFill>
                <a:latin typeface="Open Sans Extra Bold" panose="020B0604020202020204" charset="0"/>
                <a:ea typeface="Open Sans Extra Bold" panose="020B0604020202020204" charset="0"/>
                <a:cs typeface="Open Sans Extra Bold" panose="020B0604020202020204" charset="0"/>
              </a:rPr>
              <a:t>Roundtable</a:t>
            </a:r>
          </a:p>
        </p:txBody>
      </p:sp>
      <p:sp>
        <p:nvSpPr>
          <p:cNvPr id="6" name="AutoShape 6"/>
          <p:cNvSpPr/>
          <p:nvPr/>
        </p:nvSpPr>
        <p:spPr>
          <a:xfrm rot="-5400000">
            <a:off x="16556650" y="3056430"/>
            <a:ext cx="2456682" cy="0"/>
          </a:xfrm>
          <a:prstGeom prst="line">
            <a:avLst/>
          </a:prstGeom>
          <a:ln w="28575" cap="rnd">
            <a:solidFill>
              <a:srgbClr val="FFFFFF"/>
            </a:solidFill>
            <a:prstDash val="solid"/>
            <a:headEnd type="none" w="sm" len="sm"/>
            <a:tailEnd type="none" w="sm" len="sm"/>
          </a:ln>
        </p:spPr>
      </p:sp>
      <p:sp>
        <p:nvSpPr>
          <p:cNvPr id="7" name="AutoShape 7"/>
          <p:cNvSpPr/>
          <p:nvPr/>
        </p:nvSpPr>
        <p:spPr>
          <a:xfrm>
            <a:off x="-282420" y="9096375"/>
            <a:ext cx="18852841" cy="0"/>
          </a:xfrm>
          <a:prstGeom prst="line">
            <a:avLst/>
          </a:prstGeom>
          <a:ln w="28575" cap="rnd">
            <a:solidFill>
              <a:srgbClr val="19598D"/>
            </a:solidFill>
            <a:prstDash val="solid"/>
            <a:headEnd type="none" w="sm" len="sm"/>
            <a:tailEnd type="none" w="sm" len="sm"/>
          </a:ln>
        </p:spPr>
      </p:sp>
      <p:sp>
        <p:nvSpPr>
          <p:cNvPr id="8" name="AutoShape 8"/>
          <p:cNvSpPr/>
          <p:nvPr/>
        </p:nvSpPr>
        <p:spPr>
          <a:xfrm>
            <a:off x="1028700" y="4896894"/>
            <a:ext cx="2261045" cy="0"/>
          </a:xfrm>
          <a:prstGeom prst="line">
            <a:avLst/>
          </a:prstGeom>
          <a:ln w="104775" cap="rnd">
            <a:solidFill>
              <a:srgbClr val="19598D"/>
            </a:solidFill>
            <a:prstDash val="solid"/>
            <a:headEnd type="none" w="sm" len="sm"/>
            <a:tailEnd type="none" w="sm" len="sm"/>
          </a:ln>
        </p:spPr>
      </p:sp>
      <p:pic>
        <p:nvPicPr>
          <p:cNvPr id="9" name="Picture 9"/>
          <p:cNvPicPr>
            <a:picLocks noChangeAspect="1"/>
          </p:cNvPicPr>
          <p:nvPr/>
        </p:nvPicPr>
        <p:blipFill>
          <a:blip r:embed="rId5"/>
          <a:srcRect/>
          <a:stretch>
            <a:fillRect/>
          </a:stretch>
        </p:blipFill>
        <p:spPr>
          <a:xfrm>
            <a:off x="1028700" y="2414336"/>
            <a:ext cx="4927710" cy="2029057"/>
          </a:xfrm>
          <a:prstGeom prst="rect">
            <a:avLst/>
          </a:prstGeom>
        </p:spPr>
      </p:pic>
      <p:pic>
        <p:nvPicPr>
          <p:cNvPr id="10" name="Picture 10"/>
          <p:cNvPicPr>
            <a:picLocks noChangeAspect="1"/>
          </p:cNvPicPr>
          <p:nvPr/>
        </p:nvPicPr>
        <p:blipFill>
          <a:blip r:embed="rId6"/>
          <a:srcRect/>
          <a:stretch>
            <a:fillRect/>
          </a:stretch>
        </p:blipFill>
        <p:spPr>
          <a:xfrm>
            <a:off x="1028700" y="738552"/>
            <a:ext cx="4927710" cy="1280943"/>
          </a:xfrm>
          <a:prstGeom prst="rect">
            <a:avLst/>
          </a:prstGeom>
        </p:spPr>
      </p:pic>
      <p:sp>
        <p:nvSpPr>
          <p:cNvPr id="11" name="TextBox 11"/>
          <p:cNvSpPr txBox="1"/>
          <p:nvPr/>
        </p:nvSpPr>
        <p:spPr>
          <a:xfrm>
            <a:off x="1028700" y="5501320"/>
            <a:ext cx="6129624" cy="2406108"/>
          </a:xfrm>
          <a:prstGeom prst="rect">
            <a:avLst/>
          </a:prstGeom>
        </p:spPr>
        <p:txBody>
          <a:bodyPr lIns="0" tIns="0" rIns="0" bIns="0" rtlCol="0" anchor="t">
            <a:spAutoFit/>
          </a:bodyPr>
          <a:lstStyle/>
          <a:p>
            <a:pPr>
              <a:lnSpc>
                <a:spcPts val="3779"/>
              </a:lnSpc>
            </a:pPr>
            <a:r>
              <a:rPr lang="en-US" sz="2699" dirty="0">
                <a:solidFill>
                  <a:srgbClr val="000000"/>
                </a:solidFill>
              </a:rPr>
              <a:t>Mid-Tier Advocacy and Peter Damon Group Host a discussion about President Biden's new Infrastructure Law which has created unprecedented opportunities for small, mid and disadvantaged businesses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067F3-9AC5-4135-B892-ADDB03DFB94A}"/>
              </a:ext>
            </a:extLst>
          </p:cNvPr>
          <p:cNvSpPr>
            <a:spLocks noGrp="1"/>
          </p:cNvSpPr>
          <p:nvPr>
            <p:ph idx="1"/>
          </p:nvPr>
        </p:nvSpPr>
        <p:spPr>
          <a:xfrm>
            <a:off x="943628" y="2480486"/>
            <a:ext cx="9419572" cy="701887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200" dirty="0">
                <a:latin typeface="Times New Roman" panose="02020603050405020304" pitchFamily="18" charset="0"/>
                <a:cs typeface="Times New Roman" panose="02020603050405020304" pitchFamily="18" charset="0"/>
              </a:rPr>
              <a:t>Office of the Secretary</a:t>
            </a:r>
          </a:p>
          <a:p>
            <a:r>
              <a:rPr lang="en-US" sz="3200" dirty="0">
                <a:latin typeface="Times New Roman" panose="02020603050405020304" pitchFamily="18" charset="0"/>
                <a:cs typeface="Times New Roman" panose="02020603050405020304" pitchFamily="18" charset="0"/>
              </a:rPr>
              <a:t>Federal Aviation Administration</a:t>
            </a:r>
          </a:p>
          <a:p>
            <a:r>
              <a:rPr lang="en-US" sz="3200" dirty="0">
                <a:latin typeface="Times New Roman" panose="02020603050405020304" pitchFamily="18" charset="0"/>
                <a:cs typeface="Times New Roman" panose="02020603050405020304" pitchFamily="18" charset="0"/>
              </a:rPr>
              <a:t>Federal Highway Administration</a:t>
            </a:r>
          </a:p>
          <a:p>
            <a:r>
              <a:rPr lang="en-US" sz="3200" dirty="0">
                <a:latin typeface="Times New Roman" panose="02020603050405020304" pitchFamily="18" charset="0"/>
                <a:cs typeface="Times New Roman" panose="02020603050405020304" pitchFamily="18" charset="0"/>
              </a:rPr>
              <a:t>National Highway Traffic Safety Administration</a:t>
            </a:r>
          </a:p>
          <a:p>
            <a:r>
              <a:rPr lang="en-US" sz="3200" dirty="0">
                <a:latin typeface="Times New Roman" panose="02020603050405020304" pitchFamily="18" charset="0"/>
                <a:cs typeface="Times New Roman" panose="02020603050405020304" pitchFamily="18" charset="0"/>
              </a:rPr>
              <a:t>Federal Railroad Administration</a:t>
            </a:r>
          </a:p>
          <a:p>
            <a:r>
              <a:rPr lang="en-US" sz="3200" dirty="0">
                <a:latin typeface="Times New Roman" panose="02020603050405020304" pitchFamily="18" charset="0"/>
                <a:cs typeface="Times New Roman" panose="02020603050405020304" pitchFamily="18" charset="0"/>
              </a:rPr>
              <a:t>Federal Transit Administration</a:t>
            </a:r>
          </a:p>
          <a:p>
            <a:r>
              <a:rPr lang="en-US" sz="3200" dirty="0">
                <a:latin typeface="Times New Roman" panose="02020603050405020304" pitchFamily="18" charset="0"/>
                <a:cs typeface="Times New Roman" panose="02020603050405020304" pitchFamily="18" charset="0"/>
              </a:rPr>
              <a:t>Maritime Administration</a:t>
            </a:r>
          </a:p>
          <a:p>
            <a:r>
              <a:rPr lang="en-US" sz="3200" dirty="0">
                <a:latin typeface="Times New Roman" panose="02020603050405020304" pitchFamily="18" charset="0"/>
                <a:cs typeface="Times New Roman" panose="02020603050405020304" pitchFamily="18" charset="0"/>
              </a:rPr>
              <a:t>Federal Motor Carrier Safety Administration</a:t>
            </a:r>
          </a:p>
          <a:p>
            <a:r>
              <a:rPr lang="en-US" sz="3200" dirty="0">
                <a:latin typeface="Times New Roman" panose="02020603050405020304" pitchFamily="18" charset="0"/>
                <a:cs typeface="Times New Roman" panose="02020603050405020304" pitchFamily="18" charset="0"/>
              </a:rPr>
              <a:t>Pipeline Hazardous Materials Safety Administration</a:t>
            </a:r>
          </a:p>
          <a:p>
            <a:r>
              <a:rPr lang="en-US" sz="3200" dirty="0">
                <a:latin typeface="Times New Roman" panose="02020603050405020304" pitchFamily="18" charset="0"/>
                <a:cs typeface="Times New Roman" panose="02020603050405020304" pitchFamily="18" charset="0"/>
              </a:rPr>
              <a:t>Great Lakes Saint Lawrence Seaway Development Corporation </a:t>
            </a:r>
          </a:p>
          <a:p>
            <a:endParaRPr lang="en-US"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384D087-E856-4669-8089-EEC09929CA35}"/>
              </a:ext>
            </a:extLst>
          </p:cNvPr>
          <p:cNvSpPr txBox="1"/>
          <p:nvPr/>
        </p:nvSpPr>
        <p:spPr>
          <a:xfrm>
            <a:off x="943628" y="422156"/>
            <a:ext cx="11734800" cy="95410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600" dirty="0">
                <a:solidFill>
                  <a:schemeClr val="tx2"/>
                </a:solidFill>
                <a:latin typeface="Times New Roman" panose="02020603050405020304" pitchFamily="18" charset="0"/>
                <a:cs typeface="Times New Roman" panose="02020603050405020304" pitchFamily="18" charset="0"/>
              </a:rPr>
              <a:t>Operating Administrations</a:t>
            </a:r>
          </a:p>
        </p:txBody>
      </p:sp>
      <p:pic>
        <p:nvPicPr>
          <p:cNvPr id="5" name="Picture 4" descr="FHWA awards more than $15 million to seven projects seeking to advance  highway, bridge funding methods | TheTrucker.com">
            <a:extLst>
              <a:ext uri="{FF2B5EF4-FFF2-40B4-BE49-F238E27FC236}">
                <a16:creationId xmlns:a16="http://schemas.microsoft.com/office/drawing/2014/main" id="{2F1E4774-E514-4F1A-9DE2-9D4F7066D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2060" y="1479440"/>
            <a:ext cx="4863084" cy="3255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pport to the Federal Aviation Administration - Tetra Tech">
            <a:extLst>
              <a:ext uri="{FF2B5EF4-FFF2-40B4-BE49-F238E27FC236}">
                <a16:creationId xmlns:a16="http://schemas.microsoft.com/office/drawing/2014/main" id="{2E3906A4-0EFA-4956-B463-E6C4ACFFD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473439" y="1465275"/>
            <a:ext cx="4814562" cy="26873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Vessels of the Maritime Administration | MARAD">
            <a:extLst>
              <a:ext uri="{FF2B5EF4-FFF2-40B4-BE49-F238E27FC236}">
                <a16:creationId xmlns:a16="http://schemas.microsoft.com/office/drawing/2014/main" id="{BF26605E-DA1B-40B0-B5D1-4C8DA3F5E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056" y="6207903"/>
            <a:ext cx="7359860" cy="2435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58A382A-627B-4287-862E-4861B56ED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72648" y="4148811"/>
            <a:ext cx="3692268" cy="2061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West Virginia DOT announces FTA funding for Bluefield Area Transit project  - Transportation Today">
            <a:extLst>
              <a:ext uri="{FF2B5EF4-FFF2-40B4-BE49-F238E27FC236}">
                <a16:creationId xmlns:a16="http://schemas.microsoft.com/office/drawing/2014/main" id="{9AB4E636-718C-4A46-9F1C-A5639C151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4198" y="4076700"/>
            <a:ext cx="4312802" cy="285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1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12A1-4BD3-4D55-830C-903DDB16ABAA}"/>
              </a:ext>
            </a:extLst>
          </p:cNvPr>
          <p:cNvSpPr>
            <a:spLocks noGrp="1"/>
          </p:cNvSpPr>
          <p:nvPr>
            <p:ph type="title"/>
          </p:nvPr>
        </p:nvSpPr>
        <p:spPr>
          <a:xfrm>
            <a:off x="449657" y="340250"/>
            <a:ext cx="18196414" cy="199080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250" dirty="0">
                <a:latin typeface="Times New Roman" panose="02020603050405020304" pitchFamily="18" charset="0"/>
                <a:cs typeface="Times New Roman" panose="02020603050405020304" pitchFamily="18" charset="0"/>
              </a:rPr>
              <a:t>Bipartisan Infrastructure Law Will…</a:t>
            </a:r>
          </a:p>
        </p:txBody>
      </p:sp>
      <p:sp>
        <p:nvSpPr>
          <p:cNvPr id="4" name="Text Placeholder 3">
            <a:extLst>
              <a:ext uri="{FF2B5EF4-FFF2-40B4-BE49-F238E27FC236}">
                <a16:creationId xmlns:a16="http://schemas.microsoft.com/office/drawing/2014/main" id="{6CAD65B1-5675-4A7E-8186-EB54EF675BEA}"/>
              </a:ext>
            </a:extLst>
          </p:cNvPr>
          <p:cNvSpPr>
            <a:spLocks noGrp="1"/>
          </p:cNvSpPr>
          <p:nvPr>
            <p:ph type="body" idx="2"/>
          </p:nvPr>
        </p:nvSpPr>
        <p:spPr>
          <a:xfrm>
            <a:off x="98984" y="1227290"/>
            <a:ext cx="11015220" cy="815604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36542" indent="0">
              <a:lnSpc>
                <a:spcPct val="100000"/>
              </a:lnSpc>
              <a:spcBef>
                <a:spcPts val="1800"/>
              </a:spcBef>
              <a:buSzPct val="75000"/>
              <a:buNone/>
            </a:pPr>
            <a:r>
              <a:rPr lang="en-US" sz="2700" b="1" dirty="0">
                <a:latin typeface="Times New Roman" panose="02020603050405020304" pitchFamily="18" charset="0"/>
                <a:cs typeface="Times New Roman" panose="02020603050405020304" pitchFamily="18" charset="0"/>
              </a:rPr>
              <a:t>Deliver </a:t>
            </a:r>
            <a:r>
              <a:rPr lang="en-US" sz="2700" b="1" dirty="0">
                <a:solidFill>
                  <a:srgbClr val="C00000"/>
                </a:solidFill>
                <a:latin typeface="Times New Roman" panose="02020603050405020304" pitchFamily="18" charset="0"/>
                <a:cs typeface="Times New Roman" panose="02020603050405020304" pitchFamily="18" charset="0"/>
              </a:rPr>
              <a:t>clean water </a:t>
            </a:r>
            <a:r>
              <a:rPr lang="en-US" sz="2700" b="1" dirty="0">
                <a:latin typeface="Times New Roman" panose="02020603050405020304" pitchFamily="18" charset="0"/>
                <a:cs typeface="Times New Roman" panose="02020603050405020304" pitchFamily="18" charset="0"/>
              </a:rPr>
              <a:t>to millions households and schools and replace all of the nation’s </a:t>
            </a:r>
            <a:r>
              <a:rPr lang="en-US" sz="2700" b="1" dirty="0">
                <a:solidFill>
                  <a:srgbClr val="C00000"/>
                </a:solidFill>
                <a:latin typeface="Times New Roman" panose="02020603050405020304" pitchFamily="18" charset="0"/>
                <a:cs typeface="Times New Roman" panose="02020603050405020304" pitchFamily="18" charset="0"/>
              </a:rPr>
              <a:t>lead pipes</a:t>
            </a:r>
            <a:r>
              <a:rPr lang="en-US" sz="2700" b="1" dirty="0">
                <a:latin typeface="Times New Roman" panose="02020603050405020304" pitchFamily="18" charset="0"/>
                <a:cs typeface="Times New Roman" panose="02020603050405020304" pitchFamily="18" charset="0"/>
              </a:rPr>
              <a:t> and service lines</a:t>
            </a:r>
          </a:p>
          <a:p>
            <a:pPr marL="336542" indent="0">
              <a:lnSpc>
                <a:spcPct val="100000"/>
              </a:lnSpc>
              <a:spcBef>
                <a:spcPts val="1800"/>
              </a:spcBef>
              <a:buSzPct val="75000"/>
              <a:buNone/>
            </a:pPr>
            <a:r>
              <a:rPr lang="en-US" sz="2700" b="1" dirty="0">
                <a:latin typeface="Times New Roman" panose="02020603050405020304" pitchFamily="18" charset="0"/>
                <a:cs typeface="Times New Roman" panose="02020603050405020304" pitchFamily="18" charset="0"/>
              </a:rPr>
              <a:t>Ensure every American has access to reliable, affordable </a:t>
            </a:r>
            <a:r>
              <a:rPr lang="en-US" sz="2700" b="1" dirty="0">
                <a:solidFill>
                  <a:srgbClr val="C00000"/>
                </a:solidFill>
                <a:latin typeface="Times New Roman" panose="02020603050405020304" pitchFamily="18" charset="0"/>
                <a:cs typeface="Times New Roman" panose="02020603050405020304" pitchFamily="18" charset="0"/>
              </a:rPr>
              <a:t>high-speed internet</a:t>
            </a:r>
            <a:endParaRPr lang="en-US" sz="2700" b="1" dirty="0">
              <a:latin typeface="Times New Roman" panose="02020603050405020304" pitchFamily="18" charset="0"/>
              <a:cs typeface="Times New Roman" panose="02020603050405020304" pitchFamily="18" charset="0"/>
            </a:endParaRPr>
          </a:p>
          <a:p>
            <a:pPr marL="336542" indent="0">
              <a:lnSpc>
                <a:spcPct val="100000"/>
              </a:lnSpc>
              <a:spcBef>
                <a:spcPts val="1800"/>
              </a:spcBef>
              <a:buSzPct val="75000"/>
              <a:buNone/>
            </a:pPr>
            <a:r>
              <a:rPr lang="en-US" sz="2700" b="1" dirty="0">
                <a:latin typeface="Times New Roman" panose="02020603050405020304" pitchFamily="18" charset="0"/>
                <a:cs typeface="Times New Roman" panose="02020603050405020304" pitchFamily="18" charset="0"/>
              </a:rPr>
              <a:t>Build out the first-ever national network of </a:t>
            </a:r>
            <a:r>
              <a:rPr lang="en-US" sz="2700" b="1" dirty="0">
                <a:solidFill>
                  <a:srgbClr val="C00000"/>
                </a:solidFill>
                <a:latin typeface="Times New Roman" panose="02020603050405020304" pitchFamily="18" charset="0"/>
                <a:cs typeface="Times New Roman" panose="02020603050405020304" pitchFamily="18" charset="0"/>
              </a:rPr>
              <a:t>Electric Vehicle charging infrastructure</a:t>
            </a:r>
            <a:endParaRPr lang="en-US" sz="2700" b="1" dirty="0">
              <a:latin typeface="Times New Roman" panose="02020603050405020304" pitchFamily="18" charset="0"/>
              <a:cs typeface="Times New Roman" panose="02020603050405020304" pitchFamily="18" charset="0"/>
            </a:endParaRPr>
          </a:p>
          <a:p>
            <a:pPr marL="336542" indent="0">
              <a:lnSpc>
                <a:spcPct val="100000"/>
              </a:lnSpc>
              <a:spcBef>
                <a:spcPts val="1800"/>
              </a:spcBef>
              <a:buSzPct val="75000"/>
              <a:buNone/>
            </a:pPr>
            <a:r>
              <a:rPr lang="en-US" sz="2700" b="1" dirty="0">
                <a:latin typeface="Times New Roman" panose="02020603050405020304" pitchFamily="18" charset="0"/>
                <a:cs typeface="Times New Roman" panose="02020603050405020304" pitchFamily="18" charset="0"/>
              </a:rPr>
              <a:t>Rebuild economically significant </a:t>
            </a:r>
            <a:r>
              <a:rPr lang="en-US" sz="2700" b="1" dirty="0">
                <a:solidFill>
                  <a:srgbClr val="C00000"/>
                </a:solidFill>
                <a:latin typeface="Times New Roman" panose="02020603050405020304" pitchFamily="18" charset="0"/>
                <a:cs typeface="Times New Roman" panose="02020603050405020304" pitchFamily="18" charset="0"/>
              </a:rPr>
              <a:t>bridges</a:t>
            </a:r>
            <a:r>
              <a:rPr lang="en-US" sz="2700" b="1" dirty="0">
                <a:latin typeface="Times New Roman" panose="02020603050405020304" pitchFamily="18" charset="0"/>
                <a:cs typeface="Times New Roman" panose="02020603050405020304" pitchFamily="18" charset="0"/>
              </a:rPr>
              <a:t> in communities across the country</a:t>
            </a:r>
          </a:p>
          <a:p>
            <a:pPr marL="336542" indent="0">
              <a:lnSpc>
                <a:spcPct val="100000"/>
              </a:lnSpc>
              <a:spcBef>
                <a:spcPts val="1800"/>
              </a:spcBef>
              <a:buSzPct val="75000"/>
              <a:buNone/>
            </a:pPr>
            <a:r>
              <a:rPr lang="en-US" sz="2700" b="1" dirty="0">
                <a:solidFill>
                  <a:srgbClr val="002060"/>
                </a:solidFill>
                <a:latin typeface="Times New Roman" panose="02020603050405020304" pitchFamily="18" charset="0"/>
                <a:cs typeface="Times New Roman" panose="02020603050405020304" pitchFamily="18" charset="0"/>
              </a:rPr>
              <a:t>Make the largest investment in </a:t>
            </a:r>
            <a:r>
              <a:rPr lang="en-US" sz="2700" b="1" dirty="0">
                <a:solidFill>
                  <a:srgbClr val="C00000"/>
                </a:solidFill>
                <a:latin typeface="Times New Roman" panose="02020603050405020304" pitchFamily="18" charset="0"/>
                <a:cs typeface="Times New Roman" panose="02020603050405020304" pitchFamily="18" charset="0"/>
              </a:rPr>
              <a:t>public transit </a:t>
            </a:r>
            <a:r>
              <a:rPr lang="en-US" sz="2700" b="1" dirty="0">
                <a:solidFill>
                  <a:srgbClr val="002060"/>
                </a:solidFill>
                <a:latin typeface="Times New Roman" panose="02020603050405020304" pitchFamily="18" charset="0"/>
                <a:cs typeface="Times New Roman" panose="02020603050405020304" pitchFamily="18" charset="0"/>
              </a:rPr>
              <a:t>in history and largest investment in </a:t>
            </a:r>
            <a:r>
              <a:rPr lang="en-US" sz="2700" b="1" dirty="0">
                <a:solidFill>
                  <a:srgbClr val="C00000"/>
                </a:solidFill>
                <a:latin typeface="Times New Roman" panose="02020603050405020304" pitchFamily="18" charset="0"/>
                <a:cs typeface="Times New Roman" panose="02020603050405020304" pitchFamily="18" charset="0"/>
              </a:rPr>
              <a:t>rail</a:t>
            </a:r>
            <a:r>
              <a:rPr lang="en-US" sz="2700" b="1" dirty="0">
                <a:solidFill>
                  <a:srgbClr val="002060"/>
                </a:solidFill>
                <a:latin typeface="Times New Roman" panose="02020603050405020304" pitchFamily="18" charset="0"/>
                <a:cs typeface="Times New Roman" panose="02020603050405020304" pitchFamily="18" charset="0"/>
              </a:rPr>
              <a:t> since Amtrak’s creation</a:t>
            </a:r>
          </a:p>
          <a:p>
            <a:pPr marL="336542" indent="0">
              <a:lnSpc>
                <a:spcPct val="100000"/>
              </a:lnSpc>
              <a:spcBef>
                <a:spcPts val="1800"/>
              </a:spcBef>
              <a:buSzPct val="75000"/>
              <a:buNone/>
            </a:pPr>
            <a:r>
              <a:rPr lang="en-US" sz="2700" b="1" dirty="0">
                <a:latin typeface="Times New Roman" panose="02020603050405020304" pitchFamily="18" charset="0"/>
                <a:cs typeface="Times New Roman" panose="02020603050405020304" pitchFamily="18" charset="0"/>
              </a:rPr>
              <a:t>Make our communities </a:t>
            </a:r>
            <a:r>
              <a:rPr lang="en-US" sz="2700" b="1" dirty="0">
                <a:solidFill>
                  <a:srgbClr val="C00000"/>
                </a:solidFill>
                <a:latin typeface="Times New Roman" panose="02020603050405020304" pitchFamily="18" charset="0"/>
                <a:cs typeface="Times New Roman" panose="02020603050405020304" pitchFamily="18" charset="0"/>
              </a:rPr>
              <a:t>safer and our infrastructure more resilient </a:t>
            </a:r>
            <a:r>
              <a:rPr lang="en-US" sz="2700" b="1" dirty="0">
                <a:latin typeface="Times New Roman" panose="02020603050405020304" pitchFamily="18" charset="0"/>
                <a:cs typeface="Times New Roman" panose="02020603050405020304" pitchFamily="18" charset="0"/>
              </a:rPr>
              <a:t>to the impacts of climate change and other threats. </a:t>
            </a:r>
          </a:p>
          <a:p>
            <a:pPr marL="336542" indent="0">
              <a:lnSpc>
                <a:spcPct val="100000"/>
              </a:lnSpc>
              <a:spcBef>
                <a:spcPts val="1800"/>
              </a:spcBef>
              <a:buSzPct val="75000"/>
              <a:buNone/>
            </a:pPr>
            <a:r>
              <a:rPr lang="en-US" sz="2700" b="1" dirty="0">
                <a:latin typeface="Times New Roman" panose="02020603050405020304" pitchFamily="18" charset="0"/>
                <a:cs typeface="Times New Roman" panose="02020603050405020304" pitchFamily="18" charset="0"/>
              </a:rPr>
              <a:t>Build thousands of miles of </a:t>
            </a:r>
            <a:r>
              <a:rPr lang="en-US" sz="2700" b="1" dirty="0">
                <a:solidFill>
                  <a:srgbClr val="C00000"/>
                </a:solidFill>
                <a:latin typeface="Times New Roman" panose="02020603050405020304" pitchFamily="18" charset="0"/>
                <a:cs typeface="Times New Roman" panose="02020603050405020304" pitchFamily="18" charset="0"/>
              </a:rPr>
              <a:t>new transmission power lines </a:t>
            </a:r>
            <a:r>
              <a:rPr lang="en-US" sz="2700" b="1" dirty="0">
                <a:solidFill>
                  <a:srgbClr val="002060"/>
                </a:solidFill>
                <a:latin typeface="Times New Roman" panose="02020603050405020304" pitchFamily="18" charset="0"/>
                <a:cs typeface="Times New Roman" panose="02020603050405020304" pitchFamily="18" charset="0"/>
              </a:rPr>
              <a:t>to facilitate the expansion of renewable energy</a:t>
            </a:r>
          </a:p>
        </p:txBody>
      </p:sp>
      <p:pic>
        <p:nvPicPr>
          <p:cNvPr id="7" name="Picture 2" descr="Close to failing: American infrastructure scores a C- on new ASCE report  card - ICC">
            <a:extLst>
              <a:ext uri="{FF2B5EF4-FFF2-40B4-BE49-F238E27FC236}">
                <a16:creationId xmlns:a16="http://schemas.microsoft.com/office/drawing/2014/main" id="{B12F7B9C-56C5-4BB0-BE42-9A2D6EC24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5400" y="2714627"/>
            <a:ext cx="7107244" cy="406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682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5519284" y="1693606"/>
            <a:ext cx="7162800" cy="803788"/>
          </a:xfrm>
        </p:spPr>
        <p:txBody>
          <a:bodyPr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a:buFontTx/>
              <a:buNone/>
            </a:pPr>
            <a:r>
              <a:rPr lang="en-US" altLang="en-US" sz="4800" dirty="0">
                <a:solidFill>
                  <a:schemeClr val="accent4">
                    <a:lumMod val="75000"/>
                  </a:schemeClr>
                </a:solidFill>
                <a:cs typeface="Times New Roman" panose="02020603050405020304" pitchFamily="18" charset="0"/>
              </a:rPr>
              <a:t>Top areas of investment:</a:t>
            </a:r>
          </a:p>
          <a:p>
            <a:pPr>
              <a:buFontTx/>
              <a:buChar char="-"/>
            </a:pPr>
            <a:endParaRPr lang="en-US" altLang="en-US" sz="4800" dirty="0">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E88BF645-E9E5-488C-A12E-B6B51B839603}"/>
              </a:ext>
            </a:extLst>
          </p:cNvPr>
          <p:cNvSpPr txBox="1">
            <a:spLocks/>
          </p:cNvSpPr>
          <p:nvPr/>
        </p:nvSpPr>
        <p:spPr>
          <a:xfrm>
            <a:off x="240140" y="412320"/>
            <a:ext cx="14085460" cy="648000"/>
          </a:xfrm>
          <a:prstGeom prst="rect">
            <a:avLst/>
          </a:prstGeo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200" b="1" dirty="0">
                <a:solidFill>
                  <a:schemeClr val="accent4">
                    <a:lumMod val="75000"/>
                  </a:schemeClr>
                </a:solidFill>
                <a:latin typeface="+mj-lt"/>
              </a:rPr>
              <a:t>The Infrastructure Investment and Jobs Act in Brief</a:t>
            </a:r>
          </a:p>
        </p:txBody>
      </p:sp>
      <p:sp>
        <p:nvSpPr>
          <p:cNvPr id="8" name="Rectangle 7">
            <a:extLst>
              <a:ext uri="{FF2B5EF4-FFF2-40B4-BE49-F238E27FC236}">
                <a16:creationId xmlns:a16="http://schemas.microsoft.com/office/drawing/2014/main" id="{5CC40D49-1603-41D7-9A38-71023873B7DD}"/>
              </a:ext>
            </a:extLst>
          </p:cNvPr>
          <p:cNvSpPr/>
          <p:nvPr/>
        </p:nvSpPr>
        <p:spPr>
          <a:xfrm>
            <a:off x="5856666" y="4214160"/>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Public Transit</a:t>
            </a:r>
          </a:p>
          <a:p>
            <a:pPr algn="ctr"/>
            <a:r>
              <a:rPr lang="en-US" sz="2800" dirty="0">
                <a:solidFill>
                  <a:schemeClr val="accent1">
                    <a:lumMod val="20000"/>
                    <a:lumOff val="80000"/>
                  </a:schemeClr>
                </a:solidFill>
              </a:rPr>
              <a:t>$89.9 Billion</a:t>
            </a:r>
          </a:p>
        </p:txBody>
      </p:sp>
      <p:sp>
        <p:nvSpPr>
          <p:cNvPr id="15" name="Rectangle 14">
            <a:extLst>
              <a:ext uri="{FF2B5EF4-FFF2-40B4-BE49-F238E27FC236}">
                <a16:creationId xmlns:a16="http://schemas.microsoft.com/office/drawing/2014/main" id="{983A62A6-98E5-49BD-8C0E-4A7986013B76}"/>
              </a:ext>
            </a:extLst>
          </p:cNvPr>
          <p:cNvSpPr/>
          <p:nvPr/>
        </p:nvSpPr>
        <p:spPr>
          <a:xfrm>
            <a:off x="9296702" y="2400300"/>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Transportation Safety</a:t>
            </a:r>
          </a:p>
          <a:p>
            <a:pPr algn="ctr"/>
            <a:r>
              <a:rPr lang="en-US" sz="2800" dirty="0">
                <a:solidFill>
                  <a:schemeClr val="accent1">
                    <a:lumMod val="20000"/>
                    <a:lumOff val="80000"/>
                  </a:schemeClr>
                </a:solidFill>
              </a:rPr>
              <a:t>$11 Billion</a:t>
            </a:r>
          </a:p>
        </p:txBody>
      </p:sp>
      <p:sp>
        <p:nvSpPr>
          <p:cNvPr id="16" name="Rectangle 15">
            <a:extLst>
              <a:ext uri="{FF2B5EF4-FFF2-40B4-BE49-F238E27FC236}">
                <a16:creationId xmlns:a16="http://schemas.microsoft.com/office/drawing/2014/main" id="{6EB9078E-D116-45F5-BCA8-92FBAE83E08B}"/>
              </a:ext>
            </a:extLst>
          </p:cNvPr>
          <p:cNvSpPr/>
          <p:nvPr/>
        </p:nvSpPr>
        <p:spPr>
          <a:xfrm>
            <a:off x="5856666" y="2413798"/>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Roads, Bridges, and Major Projects</a:t>
            </a:r>
          </a:p>
          <a:p>
            <a:pPr algn="ctr"/>
            <a:r>
              <a:rPr lang="en-US" sz="2800" dirty="0">
                <a:solidFill>
                  <a:schemeClr val="accent1">
                    <a:lumMod val="20000"/>
                    <a:lumOff val="80000"/>
                  </a:schemeClr>
                </a:solidFill>
              </a:rPr>
              <a:t>$110 Billion</a:t>
            </a:r>
          </a:p>
        </p:txBody>
      </p:sp>
      <p:sp>
        <p:nvSpPr>
          <p:cNvPr id="17" name="Rectangle 16">
            <a:extLst>
              <a:ext uri="{FF2B5EF4-FFF2-40B4-BE49-F238E27FC236}">
                <a16:creationId xmlns:a16="http://schemas.microsoft.com/office/drawing/2014/main" id="{03DF10B2-86D4-4E38-A741-647304C93121}"/>
              </a:ext>
            </a:extLst>
          </p:cNvPr>
          <p:cNvSpPr/>
          <p:nvPr/>
        </p:nvSpPr>
        <p:spPr>
          <a:xfrm>
            <a:off x="9296398" y="4214160"/>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Passenger and Freight Rail</a:t>
            </a:r>
          </a:p>
          <a:p>
            <a:pPr algn="ctr"/>
            <a:r>
              <a:rPr lang="en-US" sz="2800" dirty="0">
                <a:solidFill>
                  <a:schemeClr val="accent1">
                    <a:lumMod val="20000"/>
                    <a:lumOff val="80000"/>
                  </a:schemeClr>
                </a:solidFill>
              </a:rPr>
              <a:t>$66 Billion</a:t>
            </a:r>
          </a:p>
        </p:txBody>
      </p:sp>
      <p:sp>
        <p:nvSpPr>
          <p:cNvPr id="18" name="Rectangle 17">
            <a:extLst>
              <a:ext uri="{FF2B5EF4-FFF2-40B4-BE49-F238E27FC236}">
                <a16:creationId xmlns:a16="http://schemas.microsoft.com/office/drawing/2014/main" id="{2A5CBCB6-5F31-49F2-B754-62366C72A1EE}"/>
              </a:ext>
            </a:extLst>
          </p:cNvPr>
          <p:cNvSpPr/>
          <p:nvPr/>
        </p:nvSpPr>
        <p:spPr>
          <a:xfrm>
            <a:off x="5856666" y="6028020"/>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Electric Vehicles and Buses</a:t>
            </a:r>
          </a:p>
          <a:p>
            <a:pPr algn="ctr"/>
            <a:r>
              <a:rPr lang="en-US" sz="2800" dirty="0">
                <a:solidFill>
                  <a:schemeClr val="accent1">
                    <a:lumMod val="20000"/>
                    <a:lumOff val="80000"/>
                  </a:schemeClr>
                </a:solidFill>
              </a:rPr>
              <a:t>$15 Billion</a:t>
            </a:r>
          </a:p>
        </p:txBody>
      </p:sp>
      <p:sp>
        <p:nvSpPr>
          <p:cNvPr id="19" name="Rectangle 18">
            <a:extLst>
              <a:ext uri="{FF2B5EF4-FFF2-40B4-BE49-F238E27FC236}">
                <a16:creationId xmlns:a16="http://schemas.microsoft.com/office/drawing/2014/main" id="{4D0FA4CD-E53C-488E-B3A7-603883A461E8}"/>
              </a:ext>
            </a:extLst>
          </p:cNvPr>
          <p:cNvSpPr/>
          <p:nvPr/>
        </p:nvSpPr>
        <p:spPr>
          <a:xfrm>
            <a:off x="9300409" y="6028020"/>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Airports, Ports, and Waterways</a:t>
            </a:r>
          </a:p>
          <a:p>
            <a:pPr algn="ctr"/>
            <a:r>
              <a:rPr lang="en-US" sz="2800" dirty="0">
                <a:solidFill>
                  <a:schemeClr val="accent1">
                    <a:lumMod val="20000"/>
                    <a:lumOff val="80000"/>
                  </a:schemeClr>
                </a:solidFill>
              </a:rPr>
              <a:t>$42 Billion</a:t>
            </a:r>
          </a:p>
        </p:txBody>
      </p:sp>
      <p:grpSp>
        <p:nvGrpSpPr>
          <p:cNvPr id="31" name="Group 30">
            <a:extLst>
              <a:ext uri="{FF2B5EF4-FFF2-40B4-BE49-F238E27FC236}">
                <a16:creationId xmlns:a16="http://schemas.microsoft.com/office/drawing/2014/main" id="{094DB342-6FF3-462A-962D-566339B710D1}"/>
              </a:ext>
            </a:extLst>
          </p:cNvPr>
          <p:cNvGrpSpPr/>
          <p:nvPr/>
        </p:nvGrpSpPr>
        <p:grpSpPr>
          <a:xfrm>
            <a:off x="13124920" y="2247901"/>
            <a:ext cx="4546604" cy="6924810"/>
            <a:chOff x="6324448" y="1146509"/>
            <a:chExt cx="2273302" cy="3462405"/>
          </a:xfrm>
        </p:grpSpPr>
        <p:pic>
          <p:nvPicPr>
            <p:cNvPr id="22" name="Picture 21">
              <a:extLst>
                <a:ext uri="{FF2B5EF4-FFF2-40B4-BE49-F238E27FC236}">
                  <a16:creationId xmlns:a16="http://schemas.microsoft.com/office/drawing/2014/main" id="{06E785AF-24DA-4B13-BED0-EEFB15B78ADD}"/>
                </a:ext>
              </a:extLst>
            </p:cNvPr>
            <p:cNvPicPr>
              <a:picLocks noChangeAspect="1"/>
            </p:cNvPicPr>
            <p:nvPr/>
          </p:nvPicPr>
          <p:blipFill rotWithShape="1">
            <a:blip r:embed="rId2"/>
            <a:srcRect l="811" t="22670" r="2438" b="8742"/>
            <a:stretch/>
          </p:blipFill>
          <p:spPr>
            <a:xfrm>
              <a:off x="6324600" y="1146509"/>
              <a:ext cx="2273150" cy="1730041"/>
            </a:xfrm>
            <a:prstGeom prst="rect">
              <a:avLst/>
            </a:prstGeom>
            <a:ln>
              <a:noFill/>
            </a:ln>
            <a:effectLst>
              <a:outerShdw blurRad="190500" algn="tl" rotWithShape="0">
                <a:srgbClr val="000000">
                  <a:alpha val="70000"/>
                </a:srgbClr>
              </a:outerShdw>
            </a:effectLst>
          </p:spPr>
        </p:pic>
        <p:pic>
          <p:nvPicPr>
            <p:cNvPr id="26" name="Picture 25" descr="A picture containing text, indoor, oven, kitchen appliance&#10;&#10;Description automatically generated">
              <a:extLst>
                <a:ext uri="{FF2B5EF4-FFF2-40B4-BE49-F238E27FC236}">
                  <a16:creationId xmlns:a16="http://schemas.microsoft.com/office/drawing/2014/main" id="{3896772C-8996-4E51-A9F0-653F53264B5B}"/>
                </a:ext>
              </a:extLst>
            </p:cNvPr>
            <p:cNvPicPr>
              <a:picLocks noChangeAspect="1"/>
            </p:cNvPicPr>
            <p:nvPr/>
          </p:nvPicPr>
          <p:blipFill rotWithShape="1">
            <a:blip r:embed="rId3"/>
            <a:srcRect l="12641"/>
            <a:stretch/>
          </p:blipFill>
          <p:spPr>
            <a:xfrm>
              <a:off x="6324448" y="2873911"/>
              <a:ext cx="2273301" cy="1735003"/>
            </a:xfrm>
            <a:prstGeom prst="rect">
              <a:avLst/>
            </a:prstGeom>
            <a:ln>
              <a:noFill/>
            </a:ln>
            <a:effectLst>
              <a:outerShdw blurRad="190500" algn="tl" rotWithShape="0">
                <a:srgbClr val="000000">
                  <a:alpha val="70000"/>
                </a:srgbClr>
              </a:outerShdw>
            </a:effectLst>
          </p:spPr>
        </p:pic>
      </p:grpSp>
      <p:grpSp>
        <p:nvGrpSpPr>
          <p:cNvPr id="32" name="Group 31">
            <a:extLst>
              <a:ext uri="{FF2B5EF4-FFF2-40B4-BE49-F238E27FC236}">
                <a16:creationId xmlns:a16="http://schemas.microsoft.com/office/drawing/2014/main" id="{12096529-6B98-4FD6-AA2E-3455507182F1}"/>
              </a:ext>
            </a:extLst>
          </p:cNvPr>
          <p:cNvGrpSpPr/>
          <p:nvPr/>
        </p:nvGrpSpPr>
        <p:grpSpPr>
          <a:xfrm>
            <a:off x="522667" y="2247900"/>
            <a:ext cx="4546602" cy="6912148"/>
            <a:chOff x="349249" y="971550"/>
            <a:chExt cx="2273301" cy="3456074"/>
          </a:xfrm>
        </p:grpSpPr>
        <p:pic>
          <p:nvPicPr>
            <p:cNvPr id="28" name="Picture 27" descr="A picture containing text, stationary&#10;&#10;Description automatically generated">
              <a:extLst>
                <a:ext uri="{FF2B5EF4-FFF2-40B4-BE49-F238E27FC236}">
                  <a16:creationId xmlns:a16="http://schemas.microsoft.com/office/drawing/2014/main" id="{B626D3C4-08E0-41C7-8E92-4F842DD37B3C}"/>
                </a:ext>
              </a:extLst>
            </p:cNvPr>
            <p:cNvPicPr>
              <a:picLocks noChangeAspect="1"/>
            </p:cNvPicPr>
            <p:nvPr/>
          </p:nvPicPr>
          <p:blipFill rotWithShape="1">
            <a:blip r:embed="rId4"/>
            <a:srcRect l="6475" r="19673"/>
            <a:stretch/>
          </p:blipFill>
          <p:spPr>
            <a:xfrm>
              <a:off x="349400" y="971550"/>
              <a:ext cx="2273150" cy="1728672"/>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9AB35FE7-C151-4666-A760-CCC24B7A5C21}"/>
                </a:ext>
              </a:extLst>
            </p:cNvPr>
            <p:cNvPicPr>
              <a:picLocks noChangeAspect="1"/>
            </p:cNvPicPr>
            <p:nvPr/>
          </p:nvPicPr>
          <p:blipFill rotWithShape="1">
            <a:blip r:embed="rId5"/>
            <a:srcRect r="1661"/>
            <a:stretch/>
          </p:blipFill>
          <p:spPr>
            <a:xfrm>
              <a:off x="349249" y="2693994"/>
              <a:ext cx="2273301" cy="1733630"/>
            </a:xfrm>
            <a:prstGeom prst="rect">
              <a:avLst/>
            </a:prstGeom>
            <a:ln>
              <a:noFill/>
            </a:ln>
            <a:effectLst>
              <a:outerShdw blurRad="190500" algn="tl" rotWithShape="0">
                <a:srgbClr val="000000">
                  <a:alpha val="70000"/>
                </a:srgbClr>
              </a:outerShdw>
            </a:effectLst>
          </p:spPr>
        </p:pic>
      </p:grpSp>
      <p:sp>
        <p:nvSpPr>
          <p:cNvPr id="33" name="Rectangle 32">
            <a:extLst>
              <a:ext uri="{FF2B5EF4-FFF2-40B4-BE49-F238E27FC236}">
                <a16:creationId xmlns:a16="http://schemas.microsoft.com/office/drawing/2014/main" id="{C2DC783B-115D-4515-A028-BE76BEC079FB}"/>
              </a:ext>
            </a:extLst>
          </p:cNvPr>
          <p:cNvSpPr/>
          <p:nvPr/>
        </p:nvSpPr>
        <p:spPr>
          <a:xfrm>
            <a:off x="5856666" y="7822150"/>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500" b="1" dirty="0">
                <a:solidFill>
                  <a:schemeClr val="bg1"/>
                </a:solidFill>
              </a:rPr>
              <a:t>Environmental Remediation and Power Infrastructure</a:t>
            </a:r>
          </a:p>
          <a:p>
            <a:pPr algn="ctr"/>
            <a:r>
              <a:rPr lang="en-US" sz="2500" dirty="0">
                <a:solidFill>
                  <a:schemeClr val="accent1">
                    <a:lumMod val="20000"/>
                    <a:lumOff val="80000"/>
                  </a:schemeClr>
                </a:solidFill>
              </a:rPr>
              <a:t>$86 Billion</a:t>
            </a:r>
          </a:p>
        </p:txBody>
      </p:sp>
      <p:sp>
        <p:nvSpPr>
          <p:cNvPr id="34" name="Rectangle 33">
            <a:extLst>
              <a:ext uri="{FF2B5EF4-FFF2-40B4-BE49-F238E27FC236}">
                <a16:creationId xmlns:a16="http://schemas.microsoft.com/office/drawing/2014/main" id="{1E30BB0A-FA56-4466-B298-03E02FA81FF3}"/>
              </a:ext>
            </a:extLst>
          </p:cNvPr>
          <p:cNvSpPr/>
          <p:nvPr/>
        </p:nvSpPr>
        <p:spPr>
          <a:xfrm>
            <a:off x="9296398" y="7840197"/>
            <a:ext cx="3048000" cy="167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800" dirty="0">
                <a:solidFill>
                  <a:schemeClr val="bg1"/>
                </a:solidFill>
              </a:rPr>
              <a:t>Other Areas of Investment</a:t>
            </a:r>
          </a:p>
          <a:p>
            <a:pPr algn="ctr"/>
            <a:r>
              <a:rPr lang="en-US" sz="2800" dirty="0">
                <a:solidFill>
                  <a:schemeClr val="accent1">
                    <a:lumMod val="20000"/>
                    <a:lumOff val="80000"/>
                  </a:schemeClr>
                </a:solidFill>
              </a:rPr>
              <a:t>$121 Billion</a:t>
            </a:r>
          </a:p>
        </p:txBody>
      </p:sp>
    </p:spTree>
    <p:extLst>
      <p:ext uri="{BB962C8B-B14F-4D97-AF65-F5344CB8AC3E}">
        <p14:creationId xmlns:p14="http://schemas.microsoft.com/office/powerpoint/2010/main" val="2018679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566" y="1591272"/>
            <a:ext cx="13314972" cy="64800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Follow the Money</a:t>
            </a:r>
          </a:p>
        </p:txBody>
      </p:sp>
      <p:graphicFrame>
        <p:nvGraphicFramePr>
          <p:cNvPr id="8" name="Diagram 7">
            <a:extLst>
              <a:ext uri="{FF2B5EF4-FFF2-40B4-BE49-F238E27FC236}">
                <a16:creationId xmlns:a16="http://schemas.microsoft.com/office/drawing/2014/main" id="{D8AB92FD-C27D-4A97-BAC1-8F23BD22AFC3}"/>
              </a:ext>
            </a:extLst>
          </p:cNvPr>
          <p:cNvGraphicFramePr/>
          <p:nvPr/>
        </p:nvGraphicFramePr>
        <p:xfrm>
          <a:off x="381000" y="1746680"/>
          <a:ext cx="17526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05C070CB-52D3-4023-84C4-DAE2E86A943B}"/>
              </a:ext>
            </a:extLst>
          </p:cNvPr>
          <p:cNvSpPr txBox="1">
            <a:spLocks/>
          </p:cNvSpPr>
          <p:nvPr/>
        </p:nvSpPr>
        <p:spPr>
          <a:xfrm>
            <a:off x="240140" y="412320"/>
            <a:ext cx="14085460" cy="648000"/>
          </a:xfrm>
          <a:prstGeom prst="rect">
            <a:avLst/>
          </a:prstGeo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600" dirty="0"/>
              <a:t>Infrastructure Law</a:t>
            </a:r>
          </a:p>
        </p:txBody>
      </p:sp>
    </p:spTree>
    <p:extLst>
      <p:ext uri="{BB962C8B-B14F-4D97-AF65-F5344CB8AC3E}">
        <p14:creationId xmlns:p14="http://schemas.microsoft.com/office/powerpoint/2010/main" val="197255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3560C6-9B97-4B7B-A75F-483002068EC6}"/>
              </a:ext>
            </a:extLst>
          </p:cNvPr>
          <p:cNvPicPr>
            <a:picLocks noChangeAspect="1"/>
          </p:cNvPicPr>
          <p:nvPr/>
        </p:nvPicPr>
        <p:blipFill>
          <a:blip r:embed="rId2"/>
          <a:stretch>
            <a:fillRect/>
          </a:stretch>
        </p:blipFill>
        <p:spPr>
          <a:xfrm>
            <a:off x="13153184" y="4861510"/>
            <a:ext cx="5172248" cy="3460704"/>
          </a:xfrm>
          <a:prstGeom prst="rect">
            <a:avLst/>
          </a:prstGeom>
        </p:spPr>
      </p:pic>
      <p:sp>
        <p:nvSpPr>
          <p:cNvPr id="3" name="Content Placeholder 2">
            <a:extLst>
              <a:ext uri="{FF2B5EF4-FFF2-40B4-BE49-F238E27FC236}">
                <a16:creationId xmlns:a16="http://schemas.microsoft.com/office/drawing/2014/main" id="{99A57BBA-A5D0-406A-8E36-EC47854C4811}"/>
              </a:ext>
            </a:extLst>
          </p:cNvPr>
          <p:cNvSpPr>
            <a:spLocks noGrp="1"/>
          </p:cNvSpPr>
          <p:nvPr>
            <p:ph idx="1"/>
          </p:nvPr>
        </p:nvSpPr>
        <p:spPr>
          <a:xfrm>
            <a:off x="943628" y="1790701"/>
            <a:ext cx="16209388" cy="770866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Grants to States, Transit and Airport Authorities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Targeted outreach to DBEs and underserved communities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Master Class Capacity Building</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Regional Small Business Summit &amp; Matchmaking </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Direct contract opportunities (Next 5 Years)</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FAA - $5B Air Traffic Facilities</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DOT-wide - $1B Contract support</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One-DOT approach Coordination – OSDBU, DOCR and Procurement</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Procurement Forecast</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Strategic stakeholder engagement</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Federal agencies</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Trade Associations, Chambers of Commerce</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Industry</a:t>
            </a: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3625B59B-00E9-4C04-A5A4-70178E574F69}"/>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BIPARTISAN INSFRASTRUCTURE LAW (BIL)</a:t>
            </a:r>
          </a:p>
        </p:txBody>
      </p:sp>
      <p:pic>
        <p:nvPicPr>
          <p:cNvPr id="5" name="Picture Placeholder 6">
            <a:extLst>
              <a:ext uri="{FF2B5EF4-FFF2-40B4-BE49-F238E27FC236}">
                <a16:creationId xmlns:a16="http://schemas.microsoft.com/office/drawing/2014/main" id="{E5A5BEAB-4568-4280-8ACF-F747C1CC9121}"/>
              </a:ext>
            </a:extLst>
          </p:cNvPr>
          <p:cNvPicPr>
            <a:picLocks noChangeAspect="1"/>
          </p:cNvPicPr>
          <p:nvPr/>
        </p:nvPicPr>
        <p:blipFill>
          <a:blip r:embed="rId3"/>
          <a:srcRect l="6324" r="6324"/>
          <a:stretch>
            <a:fillRect/>
          </a:stretch>
        </p:blipFill>
        <p:spPr>
          <a:xfrm>
            <a:off x="13861471" y="1485901"/>
            <a:ext cx="4422918" cy="3375610"/>
          </a:xfrm>
          <a:prstGeom prst="rect">
            <a:avLst/>
          </a:prstGeom>
          <a:ln>
            <a:noFill/>
          </a:ln>
          <a:effectLst>
            <a:outerShdw blurRad="190500" algn="tl" rotWithShape="0">
              <a:srgbClr val="000000">
                <a:alpha val="70000"/>
              </a:srgbClr>
            </a:outerShdw>
          </a:effectLst>
        </p:spPr>
      </p:pic>
      <p:pic>
        <p:nvPicPr>
          <p:cNvPr id="4" name="Picture Placeholder 12">
            <a:extLst>
              <a:ext uri="{FF2B5EF4-FFF2-40B4-BE49-F238E27FC236}">
                <a16:creationId xmlns:a16="http://schemas.microsoft.com/office/drawing/2014/main" id="{222120AD-F0F1-4D2F-99AC-A6E9E4610A69}"/>
              </a:ext>
            </a:extLst>
          </p:cNvPr>
          <p:cNvPicPr>
            <a:picLocks noChangeAspect="1"/>
          </p:cNvPicPr>
          <p:nvPr/>
        </p:nvPicPr>
        <p:blipFill>
          <a:blip r:embed="rId4"/>
          <a:srcRect l="6324" r="6324"/>
          <a:stretch>
            <a:fillRect/>
          </a:stretch>
        </p:blipFill>
        <p:spPr>
          <a:xfrm>
            <a:off x="11449928" y="2705100"/>
            <a:ext cx="4114800" cy="31404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647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A57BBA-A5D0-406A-8E36-EC47854C4811}"/>
              </a:ext>
            </a:extLst>
          </p:cNvPr>
          <p:cNvSpPr>
            <a:spLocks noGrp="1"/>
          </p:cNvSpPr>
          <p:nvPr>
            <p:ph idx="1"/>
          </p:nvPr>
        </p:nvSpPr>
        <p:spPr>
          <a:xfrm>
            <a:off x="457200" y="1638300"/>
            <a:ext cx="16695816" cy="8648700"/>
          </a:xfrm>
        </p:spPr>
        <p:txBody>
          <a:bodyPr>
            <a:normAutofit fontScale="925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Safe Streets for All ($6B, new)</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Rebuilding American Infrastructure with Sustainability and Equity (RAISE) Grants ($15B, expanded)</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Infrastructure for Rebuilding America (INFRA) Grants ($14B, expanded)</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Federal Transit Administration (FTA) Low and No Emission Bus Programs ($5.6B, expanded) </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FTA Buses + Bus Facilities Competitive Program ($2.0B, expanded) </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Capital Investment Grants (CIG) Program ($23B, expanded)</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Federal Aviation Administration (FAA) Terminal Program ($5B, new)</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MEGA Projects ($15B, new)</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Promoting Resilient Operations for Transformative, Efficient, and Cost-saving Transportation (PROTECT) Program ($8.7B, new)</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Port Infrastructure Development Program ($2.25B, expanded)</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5307 Ferry Program ($150M, existing)</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Electric or Low Emitting Ferry Program ($500M, new)</a:t>
            </a:r>
          </a:p>
          <a:p>
            <a:pPr>
              <a:lnSpc>
                <a:spcPct val="110000"/>
              </a:lnSpc>
            </a:pPr>
            <a:r>
              <a:rPr lang="en-US" sz="3500" dirty="0">
                <a:solidFill>
                  <a:schemeClr val="accent4">
                    <a:lumMod val="75000"/>
                  </a:schemeClr>
                </a:solidFill>
                <a:latin typeface="Times New Roman" panose="02020603050405020304" pitchFamily="18" charset="0"/>
                <a:cs typeface="Times New Roman" panose="02020603050405020304" pitchFamily="18" charset="0"/>
              </a:rPr>
              <a:t>Rural Ferry Program ($2B, new)</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3625B59B-00E9-4C04-A5A4-70178E574F69}"/>
              </a:ext>
            </a:extLst>
          </p:cNvPr>
          <p:cNvSpPr>
            <a:spLocks noGrp="1"/>
          </p:cNvSpPr>
          <p:nvPr>
            <p:ph type="title"/>
          </p:nvPr>
        </p:nvSpPr>
        <p:spPr>
          <a:xfrm>
            <a:off x="304800" y="342900"/>
            <a:ext cx="14173200" cy="64800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00" dirty="0">
                <a:latin typeface="Times New Roman" panose="02020603050405020304" pitchFamily="18" charset="0"/>
                <a:cs typeface="Times New Roman" panose="02020603050405020304" pitchFamily="18" charset="0"/>
              </a:rPr>
              <a:t>Available Competitive Grants Programs for State &amp; Local Governments</a:t>
            </a:r>
          </a:p>
        </p:txBody>
      </p:sp>
    </p:spTree>
    <p:extLst>
      <p:ext uri="{BB962C8B-B14F-4D97-AF65-F5344CB8AC3E}">
        <p14:creationId xmlns:p14="http://schemas.microsoft.com/office/powerpoint/2010/main" val="1362667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A57BBA-A5D0-406A-8E36-EC47854C4811}"/>
              </a:ext>
            </a:extLst>
          </p:cNvPr>
          <p:cNvSpPr>
            <a:spLocks noGrp="1"/>
          </p:cNvSpPr>
          <p:nvPr>
            <p:ph idx="1"/>
          </p:nvPr>
        </p:nvSpPr>
        <p:spPr>
          <a:xfrm>
            <a:off x="943628" y="1790701"/>
            <a:ext cx="16209388" cy="7708662"/>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$13.3 billion over five years in Federal highway formula funding for highways and bridges.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Over five years, Florida will receive approximately $100 million in formula funding for highway safety traffic programs to help improve driver behavior and reduce deaths and injuries from motor vehicle-related crashes.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Motor Carrier Safety Assistance Program (MCSAP) formula grant - Approximately $103.7 million over five years in funding to augment commercial motor vehicle (CMV) safety efforts to reduce CMV crashes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Florida would expect to receive about $2.8 billion over five years to improve public transportation options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Electric Vehicle Charging Stations – </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$198 million over five years to support the expansion of an EV charging network in the state</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Opportunity to apply for grants out of the $2.5 billion available for EV charging program</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Freight rail efficiency and safety</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Eligible to compete for $10 billion for rail improvement and safety grants, and</a:t>
            </a:r>
          </a:p>
          <a:p>
            <a:pPr lvl="1">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$5.5 billion for grade crossing safety improvements.</a:t>
            </a:r>
          </a:p>
          <a:p>
            <a:pPr>
              <a:lnSpc>
                <a:spcPct val="100000"/>
              </a:lnSpc>
            </a:pPr>
            <a:r>
              <a:rPr lang="en-US" sz="2800" dirty="0">
                <a:solidFill>
                  <a:schemeClr val="accent4">
                    <a:lumMod val="75000"/>
                  </a:schemeClr>
                </a:solidFill>
                <a:latin typeface="Times New Roman" panose="02020603050405020304" pitchFamily="18" charset="0"/>
                <a:cs typeface="Times New Roman" panose="02020603050405020304" pitchFamily="18" charset="0"/>
              </a:rPr>
              <a:t>Airport Improvements - Approximately $1.2 billion for infrastructure development for airports over five years</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hlinkClick r:id="rId2"/>
              </a:rPr>
              <a:t>Florida Fact Sheet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3625B59B-00E9-4C04-A5A4-70178E574F69}"/>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BIL at a glance (Florida) </a:t>
            </a:r>
          </a:p>
        </p:txBody>
      </p:sp>
    </p:spTree>
    <p:extLst>
      <p:ext uri="{BB962C8B-B14F-4D97-AF65-F5344CB8AC3E}">
        <p14:creationId xmlns:p14="http://schemas.microsoft.com/office/powerpoint/2010/main" val="866102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prstGeom prst="rect">
            <a:avLst/>
          </a:prstGeo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FY20 TOP 10 NAICS CODES</a:t>
            </a:r>
          </a:p>
        </p:txBody>
      </p:sp>
      <p:sp>
        <p:nvSpPr>
          <p:cNvPr id="13" name="TextBox 1">
            <a:extLst>
              <a:ext uri="{FF2B5EF4-FFF2-40B4-BE49-F238E27FC236}">
                <a16:creationId xmlns:a16="http://schemas.microsoft.com/office/drawing/2014/main" id="{A691583F-6591-4534-B850-0FB135839E73}"/>
              </a:ext>
            </a:extLst>
          </p:cNvPr>
          <p:cNvSpPr txBox="1">
            <a:spLocks noChangeArrowheads="1"/>
          </p:cNvSpPr>
          <p:nvPr/>
        </p:nvSpPr>
        <p:spPr bwMode="auto">
          <a:xfrm>
            <a:off x="15087601" y="8387477"/>
            <a:ext cx="30791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eaLnBrk="1" hangingPunct="1">
              <a:spcBef>
                <a:spcPct val="0"/>
              </a:spcBef>
              <a:buClrTx/>
              <a:buSzTx/>
              <a:buFontTx/>
              <a:buNone/>
            </a:pPr>
            <a:r>
              <a:rPr lang="en-US" altLang="en-US" sz="3600" dirty="0"/>
              <a:t>*</a:t>
            </a:r>
            <a:r>
              <a:rPr lang="en-US" altLang="en-US" sz="2800" dirty="0">
                <a:latin typeface="Arial" panose="020B0604020202020204" pitchFamily="34" charset="0"/>
                <a:cs typeface="Arial" panose="020B0604020202020204" pitchFamily="34" charset="0"/>
              </a:rPr>
              <a:t>Source: SAM.GOV</a:t>
            </a:r>
          </a:p>
        </p:txBody>
      </p:sp>
      <p:graphicFrame>
        <p:nvGraphicFramePr>
          <p:cNvPr id="7" name="Table 6">
            <a:extLst>
              <a:ext uri="{FF2B5EF4-FFF2-40B4-BE49-F238E27FC236}">
                <a16:creationId xmlns:a16="http://schemas.microsoft.com/office/drawing/2014/main" id="{0B3D646E-CD93-47C5-B5FB-7F66AE14D9EA}"/>
              </a:ext>
            </a:extLst>
          </p:cNvPr>
          <p:cNvGraphicFramePr>
            <a:graphicFrameLocks noGrp="1"/>
          </p:cNvGraphicFramePr>
          <p:nvPr/>
        </p:nvGraphicFramePr>
        <p:xfrm>
          <a:off x="914401" y="1681842"/>
          <a:ext cx="13416394" cy="8434212"/>
        </p:xfrm>
        <a:graphic>
          <a:graphicData uri="http://schemas.openxmlformats.org/drawingml/2006/table">
            <a:tbl>
              <a:tblPr firstRow="1" bandRow="1">
                <a:tableStyleId>{5C22544A-7EE6-4342-B048-85BDC9FD1C3A}</a:tableStyleId>
              </a:tblPr>
              <a:tblGrid>
                <a:gridCol w="8287540">
                  <a:extLst>
                    <a:ext uri="{9D8B030D-6E8A-4147-A177-3AD203B41FA5}">
                      <a16:colId xmlns:a16="http://schemas.microsoft.com/office/drawing/2014/main" val="102467759"/>
                    </a:ext>
                  </a:extLst>
                </a:gridCol>
                <a:gridCol w="5128854">
                  <a:extLst>
                    <a:ext uri="{9D8B030D-6E8A-4147-A177-3AD203B41FA5}">
                      <a16:colId xmlns:a16="http://schemas.microsoft.com/office/drawing/2014/main" val="186222693"/>
                    </a:ext>
                  </a:extLst>
                </a:gridCol>
              </a:tblGrid>
              <a:tr h="681456">
                <a:tc>
                  <a:txBody>
                    <a:bodyPr/>
                    <a:lstStyle/>
                    <a:p>
                      <a:pPr algn="ctr" fontAlgn="ctr"/>
                      <a:r>
                        <a:rPr lang="fr-FR" sz="2800" b="1" i="0" u="none" strike="noStrike" dirty="0">
                          <a:solidFill>
                            <a:schemeClr val="bg1"/>
                          </a:solidFill>
                          <a:effectLst/>
                          <a:latin typeface="Times New Roman" panose="02020603050405020304" pitchFamily="18" charset="0"/>
                          <a:cs typeface="Times New Roman" panose="02020603050405020304" pitchFamily="18" charset="0"/>
                        </a:rPr>
                        <a:t>6 Digit NAICS Code (Description)</a:t>
                      </a:r>
                    </a:p>
                  </a:txBody>
                  <a:tcPr marL="19052" marR="19052" marT="19048" marB="0" anchor="ctr"/>
                </a:tc>
                <a:tc>
                  <a:txBody>
                    <a:bodyPr/>
                    <a:lstStyle/>
                    <a:p>
                      <a:pPr algn="ctr" fontAlgn="ctr"/>
                      <a:r>
                        <a:rPr lang="en-US" sz="2800" b="1" i="0" u="none" strike="noStrike" dirty="0">
                          <a:solidFill>
                            <a:schemeClr val="bg1"/>
                          </a:solidFill>
                          <a:effectLst/>
                          <a:latin typeface="Times New Roman" panose="02020603050405020304" pitchFamily="18" charset="0"/>
                          <a:cs typeface="Times New Roman" panose="02020603050405020304" pitchFamily="18" charset="0"/>
                        </a:rPr>
                        <a:t>Total Dollars</a:t>
                      </a:r>
                    </a:p>
                  </a:txBody>
                  <a:tcPr marL="19052" marR="19052" marT="19048" marB="0" anchor="ctr"/>
                </a:tc>
                <a:extLst>
                  <a:ext uri="{0D108BD9-81ED-4DB2-BD59-A6C34878D82A}">
                    <a16:rowId xmlns:a16="http://schemas.microsoft.com/office/drawing/2014/main" val="2299764833"/>
                  </a:ext>
                </a:extLst>
              </a:tr>
              <a:tr h="681456">
                <a:tc>
                  <a:txBody>
                    <a:bodyPr/>
                    <a:lstStyle/>
                    <a:p>
                      <a:pPr algn="l"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541330 (ENGINEERING SERVICES)</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$1,314,399,218.80</a:t>
                      </a:r>
                    </a:p>
                  </a:txBody>
                  <a:tcPr marL="19052" marR="19052" marT="19048" marB="0" anchor="ctr"/>
                </a:tc>
                <a:extLst>
                  <a:ext uri="{0D108BD9-81ED-4DB2-BD59-A6C34878D82A}">
                    <a16:rowId xmlns:a16="http://schemas.microsoft.com/office/drawing/2014/main" val="2099472923"/>
                  </a:ext>
                </a:extLst>
              </a:tr>
              <a:tr h="681456">
                <a:tc>
                  <a:txBody>
                    <a:bodyPr/>
                    <a:lstStyle/>
                    <a:p>
                      <a:pPr algn="l"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336611 (SHIP BUILDING AND REPAIRING)</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$685,630,119.19</a:t>
                      </a:r>
                    </a:p>
                  </a:txBody>
                  <a:tcPr marL="19052" marR="19052" marT="19048" marB="0" anchor="ctr"/>
                </a:tc>
                <a:extLst>
                  <a:ext uri="{0D108BD9-81ED-4DB2-BD59-A6C34878D82A}">
                    <a16:rowId xmlns:a16="http://schemas.microsoft.com/office/drawing/2014/main" val="2933847606"/>
                  </a:ext>
                </a:extLst>
              </a:tr>
              <a:tr h="681456">
                <a:tc>
                  <a:txBody>
                    <a:bodyPr/>
                    <a:lstStyle/>
                    <a:p>
                      <a:pPr algn="l"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541512 (COMPUTER SYSTEMS DESIGN SERVICES)</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$492,430,504.82</a:t>
                      </a:r>
                    </a:p>
                  </a:txBody>
                  <a:tcPr marL="19052" marR="19052" marT="19048" marB="0" anchor="ctr"/>
                </a:tc>
                <a:extLst>
                  <a:ext uri="{0D108BD9-81ED-4DB2-BD59-A6C34878D82A}">
                    <a16:rowId xmlns:a16="http://schemas.microsoft.com/office/drawing/2014/main" val="492672067"/>
                  </a:ext>
                </a:extLst>
              </a:tr>
              <a:tr h="689608">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2200" b="0" i="0" u="none" strike="noStrike" dirty="0">
                          <a:solidFill>
                            <a:srgbClr val="000000"/>
                          </a:solidFill>
                          <a:effectLst/>
                          <a:latin typeface="Times New Roman" panose="02020603050405020304" pitchFamily="18" charset="0"/>
                          <a:cs typeface="Times New Roman" panose="02020603050405020304" pitchFamily="18" charset="0"/>
                        </a:rPr>
                        <a:t>237310 (HIGHWAY, STREET, AND BRIDGE CONSTRUCTION)</a:t>
                      </a:r>
                    </a:p>
                    <a:p>
                      <a:pPr algn="l" fontAlgn="ct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$491,623,246.07</a:t>
                      </a:r>
                    </a:p>
                  </a:txBody>
                  <a:tcPr marL="19052" marR="19052" marT="19048" marB="0" anchor="ctr"/>
                </a:tc>
                <a:extLst>
                  <a:ext uri="{0D108BD9-81ED-4DB2-BD59-A6C34878D82A}">
                    <a16:rowId xmlns:a16="http://schemas.microsoft.com/office/drawing/2014/main" val="64465158"/>
                  </a:ext>
                </a:extLst>
              </a:tr>
              <a:tr h="681456">
                <a:tc>
                  <a:txBody>
                    <a:bodyPr/>
                    <a:lstStyle/>
                    <a:p>
                      <a:pPr algn="l"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541519 (OTHER COMPUTER RELATED SERVICES) </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$467,496,171.43</a:t>
                      </a:r>
                    </a:p>
                  </a:txBody>
                  <a:tcPr marL="19052" marR="19052" marT="19048" marB="0" anchor="ctr"/>
                </a:tc>
                <a:extLst>
                  <a:ext uri="{0D108BD9-81ED-4DB2-BD59-A6C34878D82A}">
                    <a16:rowId xmlns:a16="http://schemas.microsoft.com/office/drawing/2014/main" val="3213222859"/>
                  </a:ext>
                </a:extLst>
              </a:tr>
              <a:tr h="681456">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2200" b="0" i="0" u="none" strike="noStrike" dirty="0">
                          <a:solidFill>
                            <a:srgbClr val="000000"/>
                          </a:solidFill>
                          <a:effectLst/>
                          <a:latin typeface="Times New Roman" panose="02020603050405020304" pitchFamily="18" charset="0"/>
                          <a:cs typeface="Times New Roman" panose="02020603050405020304" pitchFamily="18" charset="0"/>
                        </a:rPr>
                        <a:t>483111 (DEEP SEA FREIGHT TRANSPORTATION)</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$367,202,309. 38</a:t>
                      </a:r>
                    </a:p>
                  </a:txBody>
                  <a:tcPr marL="19052" marR="19052" marT="19048" marB="0" anchor="ctr"/>
                </a:tc>
                <a:extLst>
                  <a:ext uri="{0D108BD9-81ED-4DB2-BD59-A6C34878D82A}">
                    <a16:rowId xmlns:a16="http://schemas.microsoft.com/office/drawing/2014/main" val="939972684"/>
                  </a:ext>
                </a:extLst>
              </a:tr>
              <a:tr h="689608">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2200" b="0" i="0" u="none" strike="noStrike" dirty="0">
                          <a:solidFill>
                            <a:srgbClr val="000000"/>
                          </a:solidFill>
                          <a:effectLst/>
                          <a:latin typeface="Times New Roman" panose="02020603050405020304" pitchFamily="18" charset="0"/>
                          <a:cs typeface="Times New Roman" panose="02020603050405020304" pitchFamily="18" charset="0"/>
                        </a:rPr>
                        <a:t>517310 (TELECOMMUNICATIONS RESELLERS)</a:t>
                      </a:r>
                    </a:p>
                    <a:p>
                      <a:pPr algn="l" fontAlgn="ct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$364,026,435.74</a:t>
                      </a:r>
                    </a:p>
                  </a:txBody>
                  <a:tcPr marL="19052" marR="19052" marT="19048" marB="0" anchor="ctr"/>
                </a:tc>
                <a:extLst>
                  <a:ext uri="{0D108BD9-81ED-4DB2-BD59-A6C34878D82A}">
                    <a16:rowId xmlns:a16="http://schemas.microsoft.com/office/drawing/2014/main" val="2673676422"/>
                  </a:ext>
                </a:extLst>
              </a:tr>
              <a:tr h="689608">
                <a:tc>
                  <a:txBody>
                    <a:bodyPr/>
                    <a:lstStyle/>
                    <a:p>
                      <a:pPr algn="l" fontAlgn="ctr"/>
                      <a:r>
                        <a:rPr lang="en-US" sz="2200" b="0" i="0" u="none" strike="noStrike">
                          <a:solidFill>
                            <a:srgbClr val="000000"/>
                          </a:solidFill>
                          <a:effectLst/>
                          <a:latin typeface="Times New Roman" panose="02020603050405020304" pitchFamily="18" charset="0"/>
                          <a:cs typeface="Times New Roman" panose="02020603050405020304" pitchFamily="18" charset="0"/>
                        </a:rPr>
                        <a:t>541611 (ADMINISTRATIVE MANAGEMENT AND GENERAL MANAGEMENT CONSULTING SERVICES)</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$342,984,006.26</a:t>
                      </a:r>
                    </a:p>
                  </a:txBody>
                  <a:tcPr marL="19052" marR="19052" marT="19048" marB="0" anchor="ctr"/>
                </a:tc>
                <a:extLst>
                  <a:ext uri="{0D108BD9-81ED-4DB2-BD59-A6C34878D82A}">
                    <a16:rowId xmlns:a16="http://schemas.microsoft.com/office/drawing/2014/main" val="3805265827"/>
                  </a:ext>
                </a:extLst>
              </a:tr>
              <a:tr h="916484">
                <a:tc>
                  <a:txBody>
                    <a:bodyPr/>
                    <a:lstStyle/>
                    <a:p>
                      <a:pPr algn="l"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48811 (AIR TRAFFIC CONTROL)</a:t>
                      </a: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$291,720,454.26</a:t>
                      </a:r>
                    </a:p>
                  </a:txBody>
                  <a:tcPr marL="19052" marR="19052" marT="19048" marB="0" anchor="ctr"/>
                </a:tc>
                <a:extLst>
                  <a:ext uri="{0D108BD9-81ED-4DB2-BD59-A6C34878D82A}">
                    <a16:rowId xmlns:a16="http://schemas.microsoft.com/office/drawing/2014/main" val="2466148842"/>
                  </a:ext>
                </a:extLst>
              </a:tr>
              <a:tr h="1360168">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2200" b="0" i="0" u="none" strike="noStrike" dirty="0">
                          <a:solidFill>
                            <a:srgbClr val="000000"/>
                          </a:solidFill>
                          <a:effectLst/>
                          <a:latin typeface="Times New Roman" panose="02020603050405020304" pitchFamily="18" charset="0"/>
                          <a:cs typeface="Times New Roman" panose="02020603050405020304" pitchFamily="18" charset="0"/>
                        </a:rPr>
                        <a:t>334511 (SEARCH, DETECTION, NAVIGATION, GUIDANCE, AERONAUTICAL, AND NAUTICAL SYSTEM AND INSTRUMENT MANUFACTURING)</a:t>
                      </a:r>
                    </a:p>
                    <a:p>
                      <a:pPr algn="l" fontAlgn="ctr"/>
                      <a:endParaRPr lang="en-US" sz="2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19052" marR="19052" marT="19048" marB="0" anchor="ctr"/>
                </a:tc>
                <a:tc>
                  <a:txBody>
                    <a:bodyPr/>
                    <a:lstStyle/>
                    <a:p>
                      <a:pPr algn="r" fontAlgn="ctr"/>
                      <a:r>
                        <a:rPr lang="en-US" sz="2200" b="0" i="0" u="none" strike="noStrike" dirty="0">
                          <a:solidFill>
                            <a:srgbClr val="000000"/>
                          </a:solidFill>
                          <a:effectLst/>
                          <a:latin typeface="Times New Roman" panose="02020603050405020304" pitchFamily="18" charset="0"/>
                          <a:cs typeface="Times New Roman" panose="02020603050405020304" pitchFamily="18" charset="0"/>
                        </a:rPr>
                        <a:t>$259,319,336.24</a:t>
                      </a:r>
                    </a:p>
                  </a:txBody>
                  <a:tcPr marL="19052" marR="19052" marT="19048" marB="0" anchor="ctr"/>
                </a:tc>
                <a:extLst>
                  <a:ext uri="{0D108BD9-81ED-4DB2-BD59-A6C34878D82A}">
                    <a16:rowId xmlns:a16="http://schemas.microsoft.com/office/drawing/2014/main" val="1461669533"/>
                  </a:ext>
                </a:extLst>
              </a:tr>
            </a:tbl>
          </a:graphicData>
        </a:graphic>
      </p:graphicFrame>
    </p:spTree>
    <p:extLst>
      <p:ext uri="{BB962C8B-B14F-4D97-AF65-F5344CB8AC3E}">
        <p14:creationId xmlns:p14="http://schemas.microsoft.com/office/powerpoint/2010/main" val="407694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4E99BE-5F6F-4CBB-AA6E-CA7A15A30520}"/>
              </a:ext>
            </a:extLst>
          </p:cNvPr>
          <p:cNvSpPr txBox="1">
            <a:spLocks/>
          </p:cNvSpPr>
          <p:nvPr/>
        </p:nvSpPr>
        <p:spPr>
          <a:xfrm>
            <a:off x="609600" y="274176"/>
            <a:ext cx="16459200" cy="1046440"/>
          </a:xfrm>
          <a:prstGeom prst="rect">
            <a:avLst/>
          </a:prstGeom>
          <a:noFill/>
        </p:spPr>
        <p:txBody>
          <a:bodyPr vert="horz" lIns="360000" tIns="360000" rIns="504000" bIns="36000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6000" spc="-100" dirty="0">
                <a:solidFill>
                  <a:schemeClr val="bg1"/>
                </a:solidFill>
                <a:latin typeface="+mn-lt"/>
                <a:cs typeface="Times New Roman" panose="02020603050405020304" pitchFamily="18" charset="0"/>
              </a:rPr>
              <a:t>FY20 Small Business Goals &amp; Achievements</a:t>
            </a:r>
          </a:p>
        </p:txBody>
      </p:sp>
      <p:graphicFrame>
        <p:nvGraphicFramePr>
          <p:cNvPr id="9" name="Table 8">
            <a:extLst>
              <a:ext uri="{FF2B5EF4-FFF2-40B4-BE49-F238E27FC236}">
                <a16:creationId xmlns:a16="http://schemas.microsoft.com/office/drawing/2014/main" id="{53B97A60-E546-495A-A36E-425A8A52E395}"/>
              </a:ext>
            </a:extLst>
          </p:cNvPr>
          <p:cNvGraphicFramePr>
            <a:graphicFrameLocks noGrp="1"/>
          </p:cNvGraphicFramePr>
          <p:nvPr/>
        </p:nvGraphicFramePr>
        <p:xfrm>
          <a:off x="2590800" y="2695635"/>
          <a:ext cx="12954000" cy="5827014"/>
        </p:xfrm>
        <a:graphic>
          <a:graphicData uri="http://schemas.openxmlformats.org/drawingml/2006/table">
            <a:tbl>
              <a:tblPr firstRow="1" bandRow="1">
                <a:tableStyleId>{5C22544A-7EE6-4342-B048-85BDC9FD1C3A}</a:tableStyleId>
              </a:tblPr>
              <a:tblGrid>
                <a:gridCol w="6904754">
                  <a:extLst>
                    <a:ext uri="{9D8B030D-6E8A-4147-A177-3AD203B41FA5}">
                      <a16:colId xmlns:a16="http://schemas.microsoft.com/office/drawing/2014/main" val="20000"/>
                    </a:ext>
                  </a:extLst>
                </a:gridCol>
                <a:gridCol w="2290338">
                  <a:extLst>
                    <a:ext uri="{9D8B030D-6E8A-4147-A177-3AD203B41FA5}">
                      <a16:colId xmlns:a16="http://schemas.microsoft.com/office/drawing/2014/main" val="20001"/>
                    </a:ext>
                  </a:extLst>
                </a:gridCol>
                <a:gridCol w="3758908">
                  <a:extLst>
                    <a:ext uri="{9D8B030D-6E8A-4147-A177-3AD203B41FA5}">
                      <a16:colId xmlns:a16="http://schemas.microsoft.com/office/drawing/2014/main" val="20002"/>
                    </a:ext>
                  </a:extLst>
                </a:gridCol>
              </a:tblGrid>
              <a:tr h="1017592">
                <a:tc>
                  <a:txBody>
                    <a:bodyPr/>
                    <a:lstStyle/>
                    <a:p>
                      <a:pPr algn="ctr"/>
                      <a:r>
                        <a:rPr lang="en-US" sz="3200" dirty="0">
                          <a:latin typeface="Times New Roman" panose="02020603050405020304" pitchFamily="18" charset="0"/>
                          <a:cs typeface="Times New Roman" panose="02020603050405020304" pitchFamily="18" charset="0"/>
                        </a:rPr>
                        <a:t>Socioeconomic</a:t>
                      </a:r>
                    </a:p>
                  </a:txBody>
                  <a:tcPr marL="182902" marR="182902" marT="91384" marB="91384"/>
                </a:tc>
                <a:tc>
                  <a:txBody>
                    <a:bodyPr/>
                    <a:lstStyle/>
                    <a:p>
                      <a:pPr algn="ctr"/>
                      <a:r>
                        <a:rPr lang="en-US" sz="3200" dirty="0">
                          <a:latin typeface="Times New Roman" panose="02020603050405020304" pitchFamily="18" charset="0"/>
                          <a:cs typeface="Times New Roman" panose="02020603050405020304" pitchFamily="18" charset="0"/>
                        </a:rPr>
                        <a:t>Goal</a:t>
                      </a:r>
                    </a:p>
                  </a:txBody>
                  <a:tcPr marL="182902" marR="182902" marT="91384" marB="91384"/>
                </a:tc>
                <a:tc>
                  <a:txBody>
                    <a:bodyPr/>
                    <a:lstStyle/>
                    <a:p>
                      <a:pPr algn="ctr"/>
                      <a:r>
                        <a:rPr lang="en-US" sz="3200" dirty="0">
                          <a:latin typeface="Times New Roman" panose="02020603050405020304" pitchFamily="18" charset="0"/>
                          <a:cs typeface="Times New Roman" panose="02020603050405020304" pitchFamily="18" charset="0"/>
                        </a:rPr>
                        <a:t>Achievement</a:t>
                      </a:r>
                    </a:p>
                  </a:txBody>
                  <a:tcPr marL="182902" marR="182902" marT="91384" marB="91384"/>
                </a:tc>
                <a:extLst>
                  <a:ext uri="{0D108BD9-81ED-4DB2-BD59-A6C34878D82A}">
                    <a16:rowId xmlns:a16="http://schemas.microsoft.com/office/drawing/2014/main" val="10000"/>
                  </a:ext>
                </a:extLst>
              </a:tr>
              <a:tr h="670448">
                <a:tc>
                  <a:txBody>
                    <a:bodyPr/>
                    <a:lstStyle/>
                    <a:p>
                      <a:r>
                        <a:rPr lang="en-US" sz="3200" b="1" dirty="0">
                          <a:latin typeface="Times New Roman" panose="02020603050405020304" pitchFamily="18" charset="0"/>
                          <a:cs typeface="Times New Roman" panose="02020603050405020304" pitchFamily="18" charset="0"/>
                        </a:rPr>
                        <a:t>Small Business (SB)</a:t>
                      </a: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32.25%</a:t>
                      </a:r>
                    </a:p>
                  </a:txBody>
                  <a:tcPr marL="182902" marR="182902" marT="91384" marB="91384"/>
                </a:tc>
                <a:tc>
                  <a:txBody>
                    <a:bodyPr/>
                    <a:lstStyle/>
                    <a:p>
                      <a:pPr algn="ctr"/>
                      <a:r>
                        <a:rPr lang="en-US" sz="3200" b="1">
                          <a:latin typeface="Times New Roman" panose="02020603050405020304" pitchFamily="18" charset="0"/>
                          <a:cs typeface="Times New Roman" panose="02020603050405020304" pitchFamily="18" charset="0"/>
                        </a:rPr>
                        <a:t>34.05%</a:t>
                      </a:r>
                    </a:p>
                  </a:txBody>
                  <a:tcPr marL="182902" marR="182902" marT="91384" marB="91384"/>
                </a:tc>
                <a:extLst>
                  <a:ext uri="{0D108BD9-81ED-4DB2-BD59-A6C34878D82A}">
                    <a16:rowId xmlns:a16="http://schemas.microsoft.com/office/drawing/2014/main" val="10001"/>
                  </a:ext>
                </a:extLst>
              </a:tr>
              <a:tr h="1158128">
                <a:tc>
                  <a:txBody>
                    <a:bodyPr/>
                    <a:lstStyle/>
                    <a:p>
                      <a:r>
                        <a:rPr lang="en-US" sz="3200" b="1" dirty="0">
                          <a:latin typeface="Times New Roman" panose="02020603050405020304" pitchFamily="18" charset="0"/>
                          <a:cs typeface="Times New Roman" panose="02020603050405020304" pitchFamily="18" charset="0"/>
                        </a:rPr>
                        <a:t>Woman-Owned Small Business (WOSB)</a:t>
                      </a: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5%</a:t>
                      </a:r>
                    </a:p>
                  </a:txBody>
                  <a:tcPr marL="182902" marR="182902" marT="91384" marB="91384"/>
                </a:tc>
                <a:tc>
                  <a:txBody>
                    <a:bodyPr/>
                    <a:lstStyle/>
                    <a:p>
                      <a:pPr algn="ctr"/>
                      <a:r>
                        <a:rPr lang="en-US" sz="3200" b="1">
                          <a:latin typeface="Times New Roman" panose="02020603050405020304" pitchFamily="18" charset="0"/>
                          <a:cs typeface="Times New Roman" panose="02020603050405020304" pitchFamily="18" charset="0"/>
                        </a:rPr>
                        <a:t>8.29%</a:t>
                      </a:r>
                    </a:p>
                  </a:txBody>
                  <a:tcPr marL="182902" marR="182902" marT="91384" marB="91384"/>
                </a:tc>
                <a:extLst>
                  <a:ext uri="{0D108BD9-81ED-4DB2-BD59-A6C34878D82A}">
                    <a16:rowId xmlns:a16="http://schemas.microsoft.com/office/drawing/2014/main" val="10002"/>
                  </a:ext>
                </a:extLst>
              </a:tr>
              <a:tr h="1152270">
                <a:tc>
                  <a:txBody>
                    <a:bodyPr/>
                    <a:lstStyle/>
                    <a:p>
                      <a:r>
                        <a:rPr lang="en-US" sz="3200" b="1" dirty="0">
                          <a:latin typeface="Times New Roman" panose="02020603050405020304" pitchFamily="18" charset="0"/>
                          <a:cs typeface="Times New Roman" panose="02020603050405020304" pitchFamily="18" charset="0"/>
                        </a:rPr>
                        <a:t>Small Disadvantaged Business (SDB)</a:t>
                      </a: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5%</a:t>
                      </a:r>
                    </a:p>
                  </a:txBody>
                  <a:tcPr marL="182902" marR="182902" marT="91384" marB="91384"/>
                </a:tc>
                <a:tc>
                  <a:txBody>
                    <a:bodyPr/>
                    <a:lstStyle/>
                    <a:p>
                      <a:pPr algn="ctr"/>
                      <a:r>
                        <a:rPr lang="en-US" sz="3200" b="1">
                          <a:latin typeface="Times New Roman" panose="02020603050405020304" pitchFamily="18" charset="0"/>
                          <a:cs typeface="Times New Roman" panose="02020603050405020304" pitchFamily="18" charset="0"/>
                        </a:rPr>
                        <a:t>19.31%</a:t>
                      </a:r>
                    </a:p>
                  </a:txBody>
                  <a:tcPr marL="182902" marR="182902" marT="91384" marB="91384"/>
                </a:tc>
                <a:extLst>
                  <a:ext uri="{0D108BD9-81ED-4DB2-BD59-A6C34878D82A}">
                    <a16:rowId xmlns:a16="http://schemas.microsoft.com/office/drawing/2014/main" val="10003"/>
                  </a:ext>
                </a:extLst>
              </a:tr>
              <a:tr h="1158128">
                <a:tc>
                  <a:txBody>
                    <a:bodyPr/>
                    <a:lstStyle/>
                    <a:p>
                      <a:r>
                        <a:rPr lang="en-US" sz="3200" b="1" dirty="0">
                          <a:latin typeface="Times New Roman" panose="02020603050405020304" pitchFamily="18" charset="0"/>
                          <a:cs typeface="Times New Roman" panose="02020603050405020304" pitchFamily="18" charset="0"/>
                        </a:rPr>
                        <a:t>Service-Disabled Veteran</a:t>
                      </a:r>
                      <a:r>
                        <a:rPr lang="en-US" sz="3200" b="1" baseline="0" dirty="0">
                          <a:latin typeface="Times New Roman" panose="02020603050405020304" pitchFamily="18" charset="0"/>
                          <a:cs typeface="Times New Roman" panose="02020603050405020304" pitchFamily="18" charset="0"/>
                        </a:rPr>
                        <a:t>-Owned Small Business (SDVOSB)</a:t>
                      </a:r>
                      <a:endParaRPr lang="en-US" sz="3200" b="1" dirty="0">
                        <a:latin typeface="Times New Roman" panose="02020603050405020304" pitchFamily="18" charset="0"/>
                        <a:cs typeface="Times New Roman" panose="02020603050405020304" pitchFamily="18" charset="0"/>
                      </a:endParaRP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3%</a:t>
                      </a: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3.76%</a:t>
                      </a:r>
                    </a:p>
                  </a:txBody>
                  <a:tcPr marL="182902" marR="182902" marT="91384" marB="91384"/>
                </a:tc>
                <a:extLst>
                  <a:ext uri="{0D108BD9-81ED-4DB2-BD59-A6C34878D82A}">
                    <a16:rowId xmlns:a16="http://schemas.microsoft.com/office/drawing/2014/main" val="10004"/>
                  </a:ext>
                </a:extLst>
              </a:tr>
              <a:tr h="670448">
                <a:tc>
                  <a:txBody>
                    <a:bodyPr/>
                    <a:lstStyle/>
                    <a:p>
                      <a:r>
                        <a:rPr lang="en-US" sz="3200" b="1" dirty="0">
                          <a:latin typeface="Times New Roman" panose="02020603050405020304" pitchFamily="18" charset="0"/>
                          <a:cs typeface="Times New Roman" panose="02020603050405020304" pitchFamily="18" charset="0"/>
                        </a:rPr>
                        <a:t>HubZone</a:t>
                      </a: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3%</a:t>
                      </a:r>
                    </a:p>
                  </a:txBody>
                  <a:tcPr marL="182902" marR="182902" marT="91384" marB="91384"/>
                </a:tc>
                <a:tc>
                  <a:txBody>
                    <a:bodyPr/>
                    <a:lstStyle/>
                    <a:p>
                      <a:pPr algn="ctr"/>
                      <a:r>
                        <a:rPr lang="en-US" sz="3200" b="1" dirty="0">
                          <a:latin typeface="Times New Roman" panose="02020603050405020304" pitchFamily="18" charset="0"/>
                          <a:cs typeface="Times New Roman" panose="02020603050405020304" pitchFamily="18" charset="0"/>
                        </a:rPr>
                        <a:t>3.41%</a:t>
                      </a:r>
                    </a:p>
                  </a:txBody>
                  <a:tcPr marL="182902" marR="182902" marT="91384" marB="91384"/>
                </a:tc>
                <a:extLst>
                  <a:ext uri="{0D108BD9-81ED-4DB2-BD59-A6C34878D82A}">
                    <a16:rowId xmlns:a16="http://schemas.microsoft.com/office/drawing/2014/main" val="10005"/>
                  </a:ext>
                </a:extLst>
              </a:tr>
            </a:tbl>
          </a:graphicData>
        </a:graphic>
      </p:graphicFrame>
      <p:sp>
        <p:nvSpPr>
          <p:cNvPr id="10" name="TextBox 1">
            <a:extLst>
              <a:ext uri="{FF2B5EF4-FFF2-40B4-BE49-F238E27FC236}">
                <a16:creationId xmlns:a16="http://schemas.microsoft.com/office/drawing/2014/main" id="{BC78B93A-CC23-4D48-902B-467D714CD8EB}"/>
              </a:ext>
            </a:extLst>
          </p:cNvPr>
          <p:cNvSpPr txBox="1">
            <a:spLocks noChangeArrowheads="1"/>
          </p:cNvSpPr>
          <p:nvPr/>
        </p:nvSpPr>
        <p:spPr bwMode="auto">
          <a:xfrm>
            <a:off x="12674204" y="8812496"/>
            <a:ext cx="55245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Bef>
                <a:spcPct val="0"/>
              </a:spcBef>
              <a:buClrTx/>
              <a:buSzTx/>
              <a:buNone/>
            </a:pPr>
            <a:r>
              <a:rPr lang="en-US" altLang="en-US" sz="3200">
                <a:solidFill>
                  <a:schemeClr val="bg1"/>
                </a:solidFill>
                <a:latin typeface="+mj-lt"/>
              </a:rPr>
              <a:t>*</a:t>
            </a:r>
            <a:r>
              <a:rPr lang="en-US" altLang="en-US" sz="2400">
                <a:solidFill>
                  <a:schemeClr val="bg1"/>
                </a:solidFill>
                <a:latin typeface="+mj-lt"/>
                <a:cs typeface="Arial"/>
              </a:rPr>
              <a:t>SOURCE:  FY2020  SBA  SCORECARD</a:t>
            </a:r>
            <a:endParaRPr lang="en-US" altLang="en-US" sz="2400">
              <a:solidFill>
                <a:schemeClr val="bg1"/>
              </a:solidFill>
              <a:latin typeface="Calibri"/>
              <a:cs typeface="Arial"/>
            </a:endParaRPr>
          </a:p>
        </p:txBody>
      </p:sp>
    </p:spTree>
    <p:extLst>
      <p:ext uri="{BB962C8B-B14F-4D97-AF65-F5344CB8AC3E}">
        <p14:creationId xmlns:p14="http://schemas.microsoft.com/office/powerpoint/2010/main" val="2427567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11D3AF-6C43-4531-823A-AC9DF3AE07EA}"/>
              </a:ext>
            </a:extLst>
          </p:cNvPr>
          <p:cNvSpPr>
            <a:spLocks noGrp="1"/>
          </p:cNvSpPr>
          <p:nvPr>
            <p:ph idx="1"/>
          </p:nvPr>
        </p:nvSpPr>
        <p:spPr/>
        <p:txBody>
          <a:bodyPr>
            <a:normAutofit fontScale="92500" lnSpcReduction="1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200" dirty="0">
                <a:latin typeface="Times New Roman" panose="02020603050405020304" pitchFamily="18" charset="0"/>
                <a:cs typeface="Times New Roman" panose="02020603050405020304" pitchFamily="18" charset="0"/>
              </a:rPr>
              <a:t>OSDBU Director prioritizes and coordinates with DOT Operating Administrations and acquisition community the implementation of Small Business Act requirements</a:t>
            </a:r>
          </a:p>
          <a:p>
            <a:r>
              <a:rPr lang="en-US" sz="3200" dirty="0">
                <a:latin typeface="Times New Roman" panose="02020603050405020304" pitchFamily="18" charset="0"/>
                <a:cs typeface="Times New Roman" panose="02020603050405020304" pitchFamily="18" charset="0"/>
              </a:rPr>
              <a:t>Disadvantaged Business Enterprise (DBE) &amp; Airport Concessions DBE Program</a:t>
            </a:r>
          </a:p>
          <a:p>
            <a:pPr lvl="1"/>
            <a:r>
              <a:rPr lang="en-US" sz="2900" dirty="0">
                <a:latin typeface="Times New Roman" panose="02020603050405020304" pitchFamily="18" charset="0"/>
                <a:cs typeface="Times New Roman" panose="02020603050405020304" pitchFamily="18" charset="0"/>
              </a:rPr>
              <a:t>FHWA, FTA and FAA</a:t>
            </a:r>
          </a:p>
          <a:p>
            <a:pPr lvl="1"/>
            <a:r>
              <a:rPr lang="en-US" sz="2900" dirty="0">
                <a:latin typeface="Times New Roman" panose="02020603050405020304" pitchFamily="18" charset="0"/>
                <a:cs typeface="Times New Roman" panose="02020603050405020304" pitchFamily="18" charset="0"/>
              </a:rPr>
              <a:t>Goals set at grantee level</a:t>
            </a:r>
          </a:p>
          <a:p>
            <a:pPr lvl="1"/>
            <a:r>
              <a:rPr lang="en-US" sz="2900" dirty="0">
                <a:latin typeface="Times New Roman" panose="02020603050405020304" pitchFamily="18" charset="0"/>
                <a:cs typeface="Times New Roman" panose="02020603050405020304" pitchFamily="18" charset="0"/>
              </a:rPr>
              <a:t>Project specific goals</a:t>
            </a:r>
          </a:p>
          <a:p>
            <a:r>
              <a:rPr lang="en-US" sz="3200" dirty="0">
                <a:latin typeface="Times New Roman" panose="02020603050405020304" pitchFamily="18" charset="0"/>
                <a:cs typeface="Times New Roman" panose="02020603050405020304" pitchFamily="18" charset="0"/>
              </a:rPr>
              <a:t>Procurement Assistance Division</a:t>
            </a:r>
          </a:p>
          <a:p>
            <a:pPr lvl="1"/>
            <a:r>
              <a:rPr lang="en-US" sz="3200" dirty="0">
                <a:latin typeface="Times New Roman" panose="02020603050405020304" pitchFamily="18" charset="0"/>
                <a:cs typeface="Times New Roman" panose="02020603050405020304" pitchFamily="18" charset="0"/>
              </a:rPr>
              <a:t>Assist OSDBU Director in the implementation of Small Business Act</a:t>
            </a:r>
          </a:p>
          <a:p>
            <a:pPr lvl="1"/>
            <a:r>
              <a:rPr lang="en-US" sz="3200" dirty="0">
                <a:latin typeface="Times New Roman" panose="02020603050405020304" pitchFamily="18" charset="0"/>
                <a:cs typeface="Times New Roman" panose="02020603050405020304" pitchFamily="18" charset="0"/>
              </a:rPr>
              <a:t>Lead OSDBU Outreach efforts</a:t>
            </a:r>
          </a:p>
          <a:p>
            <a:pPr lvl="1"/>
            <a:r>
              <a:rPr lang="en-US" sz="3200" dirty="0">
                <a:latin typeface="Times New Roman" panose="02020603050405020304" pitchFamily="18" charset="0"/>
                <a:cs typeface="Times New Roman" panose="02020603050405020304" pitchFamily="18" charset="0"/>
              </a:rPr>
              <a:t>Procurement Forecast</a:t>
            </a:r>
          </a:p>
          <a:p>
            <a:pPr lvl="1"/>
            <a:r>
              <a:rPr lang="en-US" sz="3200" dirty="0">
                <a:latin typeface="Times New Roman" panose="02020603050405020304" pitchFamily="18" charset="0"/>
                <a:cs typeface="Times New Roman" panose="02020603050405020304" pitchFamily="18" charset="0"/>
              </a:rPr>
              <a:t>Mentor Protégé program</a:t>
            </a:r>
          </a:p>
          <a:p>
            <a:pPr lvl="1"/>
            <a:r>
              <a:rPr lang="en-US" sz="3200" dirty="0">
                <a:latin typeface="Times New Roman" panose="02020603050405020304" pitchFamily="18" charset="0"/>
                <a:cs typeface="Times New Roman" panose="02020603050405020304" pitchFamily="18" charset="0"/>
              </a:rPr>
              <a:t>Connections Marketplace (New)</a:t>
            </a:r>
          </a:p>
          <a:p>
            <a:r>
              <a:rPr lang="en-US" sz="3200" dirty="0">
                <a:latin typeface="Times New Roman" panose="02020603050405020304" pitchFamily="18" charset="0"/>
                <a:cs typeface="Times New Roman" panose="02020603050405020304" pitchFamily="18" charset="0"/>
              </a:rPr>
              <a:t>Regional Assistance Division</a:t>
            </a:r>
          </a:p>
          <a:p>
            <a:pPr lvl="1"/>
            <a:r>
              <a:rPr lang="en-US" sz="3200" dirty="0">
                <a:latin typeface="Times New Roman" panose="02020603050405020304" pitchFamily="18" charset="0"/>
                <a:cs typeface="Times New Roman" panose="02020603050405020304" pitchFamily="18" charset="0"/>
              </a:rPr>
              <a:t>Small Business Transportation Resource Centers</a:t>
            </a:r>
          </a:p>
          <a:p>
            <a:pPr lvl="1"/>
            <a:r>
              <a:rPr lang="en-US" sz="3200" dirty="0">
                <a:latin typeface="Times New Roman" panose="02020603050405020304" pitchFamily="18" charset="0"/>
                <a:cs typeface="Times New Roman" panose="02020603050405020304" pitchFamily="18" charset="0"/>
              </a:rPr>
              <a:t>Bonding Education Program</a:t>
            </a:r>
          </a:p>
          <a:p>
            <a:pPr lvl="1"/>
            <a:r>
              <a:rPr lang="en-US" sz="3200" dirty="0">
                <a:latin typeface="Times New Roman" panose="02020603050405020304" pitchFamily="18" charset="0"/>
                <a:cs typeface="Times New Roman" panose="02020603050405020304" pitchFamily="18" charset="0"/>
              </a:rPr>
              <a:t>Regional Small Business Summits (New)</a:t>
            </a:r>
          </a:p>
          <a:p>
            <a:endParaRPr lang="en-US" sz="3200"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BAF6981-4452-477D-8C3B-8FB61609E13D}"/>
              </a:ext>
            </a:extLst>
          </p:cNvPr>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OSDBU Organization</a:t>
            </a:r>
          </a:p>
        </p:txBody>
      </p:sp>
    </p:spTree>
    <p:extLst>
      <p:ext uri="{BB962C8B-B14F-4D97-AF65-F5344CB8AC3E}">
        <p14:creationId xmlns:p14="http://schemas.microsoft.com/office/powerpoint/2010/main" val="20783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7337914"/>
            <a:ext cx="16256977" cy="7776107"/>
          </a:xfrm>
          <a:prstGeom prst="rect">
            <a:avLst/>
          </a:prstGeom>
          <a:solidFill>
            <a:srgbClr val="19598D"/>
          </a:solidFill>
        </p:spPr>
      </p:sp>
      <p:sp>
        <p:nvSpPr>
          <p:cNvPr id="4" name="AutoShape 4"/>
          <p:cNvSpPr/>
          <p:nvPr/>
        </p:nvSpPr>
        <p:spPr>
          <a:xfrm>
            <a:off x="11769486" y="757657"/>
            <a:ext cx="9952845" cy="2397208"/>
          </a:xfrm>
          <a:prstGeom prst="rect">
            <a:avLst/>
          </a:prstGeom>
          <a:solidFill>
            <a:srgbClr val="57C1D4"/>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851557" y="1428722"/>
            <a:ext cx="844062" cy="211015"/>
          </a:xfrm>
          <a:prstGeom prst="rect">
            <a:avLst/>
          </a:prstGeom>
        </p:spPr>
      </p:pic>
      <p:sp>
        <p:nvSpPr>
          <p:cNvPr id="6" name="AutoShape 6"/>
          <p:cNvSpPr/>
          <p:nvPr/>
        </p:nvSpPr>
        <p:spPr>
          <a:xfrm rot="-5400000">
            <a:off x="16045246" y="3593303"/>
            <a:ext cx="2456682"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4"/>
          <a:srcRect/>
          <a:stretch>
            <a:fillRect/>
          </a:stretch>
        </p:blipFill>
        <p:spPr>
          <a:xfrm>
            <a:off x="1053316" y="1938457"/>
            <a:ext cx="6421054" cy="1669133"/>
          </a:xfrm>
          <a:prstGeom prst="rect">
            <a:avLst/>
          </a:prstGeom>
        </p:spPr>
      </p:pic>
      <p:pic>
        <p:nvPicPr>
          <p:cNvPr id="8" name="Picture 8"/>
          <p:cNvPicPr>
            <a:picLocks noChangeAspect="1"/>
          </p:cNvPicPr>
          <p:nvPr/>
        </p:nvPicPr>
        <p:blipFill>
          <a:blip r:embed="rId5"/>
          <a:srcRect/>
          <a:stretch>
            <a:fillRect/>
          </a:stretch>
        </p:blipFill>
        <p:spPr>
          <a:xfrm>
            <a:off x="2045573" y="5014750"/>
            <a:ext cx="4436539" cy="4306563"/>
          </a:xfrm>
          <a:prstGeom prst="rect">
            <a:avLst/>
          </a:prstGeom>
        </p:spPr>
      </p:pic>
      <p:sp>
        <p:nvSpPr>
          <p:cNvPr id="9" name="TextBox 9"/>
          <p:cNvSpPr txBox="1"/>
          <p:nvPr/>
        </p:nvSpPr>
        <p:spPr>
          <a:xfrm>
            <a:off x="9144000" y="1923446"/>
            <a:ext cx="6787591"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Welcome</a:t>
            </a:r>
          </a:p>
        </p:txBody>
      </p:sp>
      <p:sp>
        <p:nvSpPr>
          <p:cNvPr id="10" name="TextBox 10"/>
          <p:cNvSpPr txBox="1"/>
          <p:nvPr/>
        </p:nvSpPr>
        <p:spPr>
          <a:xfrm>
            <a:off x="10813632" y="3252708"/>
            <a:ext cx="7263331" cy="6897081"/>
          </a:xfrm>
          <a:prstGeom prst="rect">
            <a:avLst/>
          </a:prstGeom>
        </p:spPr>
        <p:txBody>
          <a:bodyPr wrap="square" lIns="0" tIns="0" rIns="0" bIns="0" rtlCol="0" anchor="t">
            <a:spAutoFit/>
          </a:bodyPr>
          <a:lstStyle/>
          <a:p>
            <a:r>
              <a:rPr lang="en-US" sz="2800" dirty="0"/>
              <a:t>Mr. Darren Peters, Founder and Managing Partner of the Peter Damon Group Inc.</a:t>
            </a:r>
          </a:p>
          <a:p>
            <a:endParaRPr lang="en-US" sz="2800" dirty="0"/>
          </a:p>
          <a:p>
            <a:r>
              <a:rPr lang="en-US" sz="2800" dirty="0"/>
              <a:t>Darren Peters is the Founder and Managing Partner for the DC-based public affairs, event management and business development consulting firm, Peter Damon Group (PDG). </a:t>
            </a:r>
          </a:p>
          <a:p>
            <a:endParaRPr lang="en-US" sz="2800" dirty="0"/>
          </a:p>
          <a:p>
            <a:r>
              <a:rPr lang="en-US" sz="2800" dirty="0"/>
              <a:t> Mr. Peters has worked in the Minority Business Development Agency at the U.S. Department of Commerce, the White House Office of Presidential Personnel and as the Chief of Staff for the Department of Energy’s Policy and International Affairs Office.</a:t>
            </a:r>
          </a:p>
          <a:p>
            <a:pPr algn="just">
              <a:lnSpc>
                <a:spcPts val="3499"/>
              </a:lnSpc>
            </a:pPr>
            <a:endParaRPr lang="en-US" sz="2499" dirty="0">
              <a:solidFill>
                <a:srgbClr val="000000"/>
              </a:solidFill>
              <a:latin typeface="Montserrat"/>
            </a:endParaRPr>
          </a:p>
          <a:p>
            <a:pPr algn="just">
              <a:lnSpc>
                <a:spcPts val="3499"/>
              </a:lnSpc>
            </a:pPr>
            <a:endParaRPr lang="en-US" sz="2499" dirty="0">
              <a:solidFill>
                <a:srgbClr val="000000"/>
              </a:solidFill>
              <a:latin typeface="Montserrat"/>
            </a:endParaRPr>
          </a:p>
        </p:txBody>
      </p:sp>
    </p:spTree>
    <p:extLst>
      <p:ext uri="{BB962C8B-B14F-4D97-AF65-F5344CB8AC3E}">
        <p14:creationId xmlns:p14="http://schemas.microsoft.com/office/powerpoint/2010/main" val="140265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a:lstStyle>
          <a:p>
            <a:fld id="{19B51A1E-902D-48AF-9020-955120F399B6}" type="slidenum">
              <a:rPr lang="en-US" smtClean="0"/>
              <a:pPr/>
              <a:t>20</a:t>
            </a:fld>
            <a:endParaRPr lang="en-US" dirty="0"/>
          </a:p>
        </p:txBody>
      </p:sp>
      <p:sp>
        <p:nvSpPr>
          <p:cNvPr id="12" name="Title 11">
            <a:extLst>
              <a:ext uri="{FF2B5EF4-FFF2-40B4-BE49-F238E27FC236}">
                <a16:creationId xmlns:a16="http://schemas.microsoft.com/office/drawing/2014/main" id="{CF0550BA-FFB8-4866-B3D4-38C5751286F1}"/>
              </a:ext>
            </a:extLst>
          </p:cNvPr>
          <p:cNvSpPr>
            <a:spLocks noGrp="1"/>
          </p:cNvSpPr>
          <p:nvPr>
            <p:ph type="title"/>
          </p:nvPr>
        </p:nvSpPr>
        <p:spPr>
          <a:xfrm>
            <a:off x="762000" y="405974"/>
            <a:ext cx="13868400" cy="648000"/>
          </a:xfrm>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t>Small Business Transportation Resource Centers (SBTRC)</a:t>
            </a:r>
          </a:p>
        </p:txBody>
      </p:sp>
      <p:pic>
        <p:nvPicPr>
          <p:cNvPr id="13" name="Picture 12">
            <a:extLst>
              <a:ext uri="{FF2B5EF4-FFF2-40B4-BE49-F238E27FC236}">
                <a16:creationId xmlns:a16="http://schemas.microsoft.com/office/drawing/2014/main" id="{FE992BCD-793C-4089-9CD3-548CD53C7DCE}"/>
              </a:ext>
            </a:extLst>
          </p:cNvPr>
          <p:cNvPicPr>
            <a:picLocks noChangeAspect="1"/>
          </p:cNvPicPr>
          <p:nvPr/>
        </p:nvPicPr>
        <p:blipFill rotWithShape="1">
          <a:blip r:embed="rId2"/>
          <a:srcRect l="17500" t="26296" r="58333" b="11482"/>
          <a:stretch/>
        </p:blipFill>
        <p:spPr>
          <a:xfrm>
            <a:off x="8169435" y="2413148"/>
            <a:ext cx="9470566" cy="6858000"/>
          </a:xfrm>
          <a:prstGeom prst="rect">
            <a:avLst/>
          </a:prstGeom>
        </p:spPr>
      </p:pic>
      <p:sp>
        <p:nvSpPr>
          <p:cNvPr id="8" name="TextBox 7">
            <a:extLst>
              <a:ext uri="{FF2B5EF4-FFF2-40B4-BE49-F238E27FC236}">
                <a16:creationId xmlns:a16="http://schemas.microsoft.com/office/drawing/2014/main" id="{61E5B9CE-D023-4363-950B-2DC5CFD0477F}"/>
              </a:ext>
            </a:extLst>
          </p:cNvPr>
          <p:cNvSpPr txBox="1"/>
          <p:nvPr/>
        </p:nvSpPr>
        <p:spPr>
          <a:xfrm>
            <a:off x="304800" y="2552700"/>
            <a:ext cx="8534400" cy="500906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571500" indent="-571500">
              <a:buFontTx/>
              <a:buChar char="-"/>
            </a:pPr>
            <a:r>
              <a:rPr lang="en-US" sz="3200" dirty="0">
                <a:latin typeface="Times New Roman" panose="02020603050405020304" pitchFamily="18" charset="0"/>
                <a:cs typeface="Times New Roman" panose="02020603050405020304" pitchFamily="18" charset="0"/>
              </a:rPr>
              <a:t>Network of grantees (11)</a:t>
            </a:r>
          </a:p>
          <a:p>
            <a:pPr marL="571500" indent="-571500">
              <a:buFontTx/>
              <a:buChar char="-"/>
            </a:pPr>
            <a:r>
              <a:rPr lang="en-US" sz="3200" dirty="0">
                <a:latin typeface="Times New Roman" panose="02020603050405020304" pitchFamily="18" charset="0"/>
                <a:cs typeface="Times New Roman" panose="02020603050405020304" pitchFamily="18" charset="0"/>
              </a:rPr>
              <a:t>Technical assistance</a:t>
            </a:r>
          </a:p>
          <a:p>
            <a:pPr marL="571500" indent="-571500">
              <a:buFontTx/>
              <a:buChar char="-"/>
            </a:pPr>
            <a:r>
              <a:rPr lang="en-US" sz="3200" dirty="0">
                <a:latin typeface="Times New Roman" panose="02020603050405020304" pitchFamily="18" charset="0"/>
                <a:cs typeface="Times New Roman" panose="02020603050405020304" pitchFamily="18" charset="0"/>
              </a:rPr>
              <a:t>Capacity building</a:t>
            </a:r>
          </a:p>
          <a:p>
            <a:pPr marL="571500" indent="-571500">
              <a:buFontTx/>
              <a:buChar char="-"/>
            </a:pPr>
            <a:r>
              <a:rPr lang="en-US" sz="3200" dirty="0">
                <a:latin typeface="Times New Roman" panose="02020603050405020304" pitchFamily="18" charset="0"/>
                <a:cs typeface="Times New Roman" panose="02020603050405020304" pitchFamily="18" charset="0"/>
              </a:rPr>
              <a:t>Bonding Education Program</a:t>
            </a:r>
          </a:p>
          <a:p>
            <a:pPr marL="571500" indent="-571500">
              <a:buFontTx/>
              <a:buChar char="-"/>
            </a:pPr>
            <a:r>
              <a:rPr lang="en-US" sz="3200" dirty="0">
                <a:latin typeface="Times New Roman" panose="02020603050405020304" pitchFamily="18" charset="0"/>
                <a:cs typeface="Times New Roman" panose="02020603050405020304" pitchFamily="18" charset="0"/>
              </a:rPr>
              <a:t>Access to Capital</a:t>
            </a:r>
          </a:p>
          <a:p>
            <a:pPr marL="571500" indent="-571500">
              <a:buFontTx/>
              <a:buChar char="-"/>
            </a:pPr>
            <a:r>
              <a:rPr lang="en-US" sz="3200" dirty="0">
                <a:latin typeface="Times New Roman" panose="02020603050405020304" pitchFamily="18" charset="0"/>
                <a:cs typeface="Times New Roman" panose="02020603050405020304" pitchFamily="18" charset="0"/>
              </a:rPr>
              <a:t>Women in Transportation Internship (WITI) program</a:t>
            </a:r>
          </a:p>
          <a:p>
            <a:pPr marL="571500" indent="-571500">
              <a:buFontTx/>
              <a:buChar char="-"/>
            </a:pPr>
            <a:r>
              <a:rPr lang="en-US" sz="3200" dirty="0">
                <a:latin typeface="Times New Roman" panose="02020603050405020304" pitchFamily="18" charset="0"/>
                <a:cs typeface="Times New Roman" panose="02020603050405020304" pitchFamily="18" charset="0"/>
              </a:rPr>
              <a:t>Support Disadvantaged Business Enterprise (DBE) program </a:t>
            </a:r>
          </a:p>
          <a:p>
            <a:endParaRPr lang="en-US" sz="2550" u="sng"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5381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p:spPr>
        <p:txBody>
          <a:bodyPr/>
          <a:lst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a:lstStyle>
          <a:p>
            <a:fld id="{19B51A1E-902D-48AF-9020-955120F399B6}" type="slidenum">
              <a:rPr lang="en-US" smtClean="0"/>
              <a:pPr/>
              <a:t>21</a:t>
            </a:fld>
            <a:endParaRPr lang="en-US" dirty="0"/>
          </a:p>
        </p:txBody>
      </p:sp>
      <p:sp>
        <p:nvSpPr>
          <p:cNvPr id="2" name="Title 1"/>
          <p:cNvSpPr>
            <a:spLocks noGrp="1"/>
          </p:cNvSpPr>
          <p:nvPr>
            <p:ph type="title"/>
          </p:nvPr>
        </p:nvSpPr>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OSDBU TEAM</a:t>
            </a:r>
          </a:p>
        </p:txBody>
      </p:sp>
      <p:graphicFrame>
        <p:nvGraphicFramePr>
          <p:cNvPr id="14" name="Content Placeholder 13">
            <a:extLst>
              <a:ext uri="{FF2B5EF4-FFF2-40B4-BE49-F238E27FC236}">
                <a16:creationId xmlns:a16="http://schemas.microsoft.com/office/drawing/2014/main" id="{A936D836-B792-4B17-BA38-A25321176B9D}"/>
              </a:ext>
            </a:extLst>
          </p:cNvPr>
          <p:cNvGraphicFramePr>
            <a:graphicFrameLocks noGrp="1"/>
          </p:cNvGraphicFramePr>
          <p:nvPr>
            <p:ph sz="half" idx="1"/>
          </p:nvPr>
        </p:nvGraphicFramePr>
        <p:xfrm>
          <a:off x="962026" y="2661232"/>
          <a:ext cx="16087776" cy="6289176"/>
        </p:xfrm>
        <a:graphic>
          <a:graphicData uri="http://schemas.openxmlformats.org/drawingml/2006/table">
            <a:tbl>
              <a:tblPr/>
              <a:tblGrid>
                <a:gridCol w="3707024">
                  <a:extLst>
                    <a:ext uri="{9D8B030D-6E8A-4147-A177-3AD203B41FA5}">
                      <a16:colId xmlns:a16="http://schemas.microsoft.com/office/drawing/2014/main" val="349194240"/>
                    </a:ext>
                  </a:extLst>
                </a:gridCol>
                <a:gridCol w="7270092">
                  <a:extLst>
                    <a:ext uri="{9D8B030D-6E8A-4147-A177-3AD203B41FA5}">
                      <a16:colId xmlns:a16="http://schemas.microsoft.com/office/drawing/2014/main" val="2873907672"/>
                    </a:ext>
                  </a:extLst>
                </a:gridCol>
                <a:gridCol w="5110660">
                  <a:extLst>
                    <a:ext uri="{9D8B030D-6E8A-4147-A177-3AD203B41FA5}">
                      <a16:colId xmlns:a16="http://schemas.microsoft.com/office/drawing/2014/main" val="3407586828"/>
                    </a:ext>
                  </a:extLst>
                </a:gridCol>
              </a:tblGrid>
              <a:tr h="6109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Shelby M. Scales</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Director</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dirty="0">
                          <a:solidFill>
                            <a:srgbClr val="000000"/>
                          </a:solidFill>
                          <a:effectLst/>
                          <a:latin typeface="Times New Roman" panose="02020603050405020304" pitchFamily="18" charset="0"/>
                          <a:cs typeface="Times New Roman" panose="02020603050405020304" pitchFamily="18" charset="0"/>
                        </a:rPr>
                        <a:t>shelby.scales@dot.gov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9528745"/>
                  </a:ext>
                </a:extLst>
              </a:tr>
              <a:tr h="6109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Leonardo San Roman</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Manager, Procurement Assistance Division</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leonardo.sanroman@dot.gov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088040"/>
                  </a:ext>
                </a:extLst>
              </a:tr>
              <a:tr h="11334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Randall Nossaman</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Service-Disabled Veteran-Owned Small Business Advocate</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randall.nossaman@dot.gov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021599"/>
                  </a:ext>
                </a:extLst>
              </a:tr>
              <a:tr h="6109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Brittany Young</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WOSB Advocate</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brittany.young@dot.gov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00248"/>
                  </a:ext>
                </a:extLst>
              </a:tr>
              <a:tr h="6109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Natalie Rosa</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8(a) &amp; HubZone Advocate</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natalie.rosa@dot.gov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837538"/>
                  </a:ext>
                </a:extLst>
              </a:tr>
              <a:tr h="6109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Michelle Harris</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Manager, Regional Assistance Division</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michelle.harris@dot.gov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9783835"/>
                  </a:ext>
                </a:extLst>
              </a:tr>
              <a:tr h="610986">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Steronica Mattocks</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Program Analyst</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steronica.mattocks@dot.gov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0464102"/>
                  </a:ext>
                </a:extLst>
              </a:tr>
              <a:tr h="923030">
                <a:tc>
                  <a:txBody>
                    <a:bodyPr/>
                    <a:lstStyle/>
                    <a:p>
                      <a:pPr algn="l" fontAlgn="b"/>
                      <a:r>
                        <a:rPr lang="en-US" sz="3000" b="0" i="0" u="none" strike="noStrike" dirty="0">
                          <a:solidFill>
                            <a:srgbClr val="000000"/>
                          </a:solidFill>
                          <a:effectLst/>
                          <a:latin typeface="Times New Roman" panose="02020603050405020304" pitchFamily="18" charset="0"/>
                          <a:cs typeface="Times New Roman" panose="02020603050405020304" pitchFamily="18" charset="0"/>
                        </a:rPr>
                        <a:t>Lisa Leone</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a:solidFill>
                            <a:srgbClr val="000000"/>
                          </a:solidFill>
                          <a:effectLst/>
                          <a:latin typeface="Times New Roman" panose="02020603050405020304" pitchFamily="18" charset="0"/>
                          <a:cs typeface="Times New Roman" panose="02020603050405020304" pitchFamily="18" charset="0"/>
                        </a:rPr>
                        <a:t>Program Analyst, Bonding Education Program Lead</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dirty="0">
                          <a:solidFill>
                            <a:srgbClr val="000000"/>
                          </a:solidFill>
                          <a:effectLst/>
                          <a:latin typeface="Times New Roman" panose="02020603050405020304" pitchFamily="18" charset="0"/>
                          <a:cs typeface="Times New Roman" panose="02020603050405020304" pitchFamily="18" charset="0"/>
                        </a:rPr>
                        <a:t>lisa.leone@dot.gov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617985"/>
                  </a:ext>
                </a:extLst>
              </a:tr>
              <a:tr h="566744">
                <a:tc>
                  <a:txBody>
                    <a:bodyPr/>
                    <a:lstStyle/>
                    <a:p>
                      <a:pPr algn="l" fontAlgn="b"/>
                      <a:r>
                        <a:rPr lang="en-US" sz="3000" b="0" i="0" u="none" strike="noStrike" dirty="0">
                          <a:solidFill>
                            <a:srgbClr val="000000"/>
                          </a:solidFill>
                          <a:effectLst/>
                          <a:latin typeface="Times New Roman" panose="02020603050405020304" pitchFamily="18" charset="0"/>
                          <a:cs typeface="Times New Roman" panose="02020603050405020304" pitchFamily="18" charset="0"/>
                        </a:rPr>
                        <a:t>Lee Tomlinson</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dirty="0">
                          <a:solidFill>
                            <a:srgbClr val="000000"/>
                          </a:solidFill>
                          <a:effectLst/>
                          <a:latin typeface="Times New Roman" panose="02020603050405020304" pitchFamily="18" charset="0"/>
                          <a:cs typeface="Times New Roman" panose="02020603050405020304" pitchFamily="18" charset="0"/>
                        </a:rPr>
                        <a:t>Management Analyst</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000" b="0" i="0" u="none" strike="noStrike" dirty="0">
                          <a:solidFill>
                            <a:srgbClr val="000000"/>
                          </a:solidFill>
                          <a:effectLst/>
                          <a:latin typeface="Times New Roman" panose="02020603050405020304" pitchFamily="18" charset="0"/>
                          <a:cs typeface="Times New Roman" panose="02020603050405020304" pitchFamily="18" charset="0"/>
                        </a:rPr>
                        <a:t>lee.Tomlinson@dot.gov</a:t>
                      </a:r>
                    </a:p>
                  </a:txBody>
                  <a:tcPr marL="8630" marR="8630" marT="86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0708841"/>
                  </a:ext>
                </a:extLst>
              </a:tr>
            </a:tbl>
          </a:graphicData>
        </a:graphic>
      </p:graphicFrame>
    </p:spTree>
    <p:extLst>
      <p:ext uri="{BB962C8B-B14F-4D97-AF65-F5344CB8AC3E}">
        <p14:creationId xmlns:p14="http://schemas.microsoft.com/office/powerpoint/2010/main" val="910107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413841"/>
            <a:ext cx="19659626" cy="2824289"/>
          </a:xfrm>
          <a:prstGeom prst="rect">
            <a:avLst/>
          </a:prstGeom>
          <a:solidFill>
            <a:srgbClr val="19598D"/>
          </a:solidFill>
        </p:spPr>
      </p:sp>
      <p:sp>
        <p:nvSpPr>
          <p:cNvPr id="3" name="TextBox 3"/>
          <p:cNvSpPr txBox="1"/>
          <p:nvPr/>
        </p:nvSpPr>
        <p:spPr>
          <a:xfrm>
            <a:off x="1028700" y="406149"/>
            <a:ext cx="8355449" cy="3125664"/>
          </a:xfrm>
          <a:prstGeom prst="rect">
            <a:avLst/>
          </a:prstGeom>
        </p:spPr>
        <p:txBody>
          <a:bodyPr lIns="0" tIns="0" rIns="0" bIns="0" rtlCol="0" anchor="t">
            <a:spAutoFit/>
          </a:bodyPr>
          <a:lstStyle/>
          <a:p>
            <a:pPr algn="ctr">
              <a:lnSpc>
                <a:spcPts val="12599"/>
              </a:lnSpc>
            </a:pPr>
            <a:r>
              <a:rPr lang="en-US" sz="9000" dirty="0">
                <a:solidFill>
                  <a:srgbClr val="FEFEFE"/>
                </a:solidFill>
                <a:latin typeface="Open Sans Extra Bold"/>
              </a:rPr>
              <a:t>Mr. Sonny Hashmi</a:t>
            </a:r>
          </a:p>
        </p:txBody>
      </p:sp>
      <p:sp>
        <p:nvSpPr>
          <p:cNvPr id="4" name="TextBox 4"/>
          <p:cNvSpPr txBox="1"/>
          <p:nvPr/>
        </p:nvSpPr>
        <p:spPr>
          <a:xfrm>
            <a:off x="533400" y="4244875"/>
            <a:ext cx="12801599" cy="5170646"/>
          </a:xfrm>
          <a:prstGeom prst="rect">
            <a:avLst/>
          </a:prstGeom>
        </p:spPr>
        <p:txBody>
          <a:bodyPr wrap="square" lIns="0" tIns="0" rIns="0" bIns="0" rtlCol="0" anchor="t">
            <a:spAutoFit/>
          </a:bodyPr>
          <a:lstStyle/>
          <a:p>
            <a:r>
              <a:rPr lang="en-US" sz="2800" dirty="0"/>
              <a:t>Sonny Hashmi is the commissioner of the U.S. General Services Administration’s (GSA) Federal Acquisition Service (FAS). In this position, he oversees the delivery of more than $75B of products, services, and solutions that enable federal agencies to efficiently accomplish their missions while saving taxpayer dollars. Known as a cloud computing thought leader in the emerging technology industry, Sonny previously served as the managing director of global government strategy at Box. There, he worked with federal, state, local and international government organizations on cloud and mobility strategy. </a:t>
            </a:r>
          </a:p>
          <a:p>
            <a:endParaRPr lang="en-US" sz="2800" dirty="0"/>
          </a:p>
          <a:p>
            <a:r>
              <a:rPr lang="en-US" sz="2800" dirty="0"/>
              <a:t>Prior to joining Box, Sonny served as GSA’s chief information officer (CIO) and chief technology officer (CTO). He led the agency's IT modernization strategy as GSA adopted cloud computing, agile acquisition and </a:t>
            </a:r>
            <a:r>
              <a:rPr lang="en-US" sz="2800" dirty="0" err="1"/>
              <a:t>DevSecOps</a:t>
            </a:r>
            <a:r>
              <a:rPr lang="en-US" sz="2800" dirty="0"/>
              <a:t> principles, and helped create a cloud computing and performance measurement roadmap for the federal government. </a:t>
            </a:r>
            <a:endParaRPr lang="en-US" sz="2800" dirty="0">
              <a:effectLst/>
            </a:endParaRPr>
          </a:p>
        </p:txBody>
      </p:sp>
      <p:sp>
        <p:nvSpPr>
          <p:cNvPr id="5" name="AutoShape 5"/>
          <p:cNvSpPr/>
          <p:nvPr/>
        </p:nvSpPr>
        <p:spPr>
          <a:xfrm>
            <a:off x="11196652" y="1368924"/>
            <a:ext cx="9952845" cy="2397208"/>
          </a:xfrm>
          <a:prstGeom prst="rect">
            <a:avLst/>
          </a:prstGeom>
          <a:solidFill>
            <a:srgbClr val="57C1D4"/>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2155670" y="9486900"/>
            <a:ext cx="5066068" cy="271160"/>
          </a:xfrm>
          <a:prstGeom prst="rect">
            <a:avLst/>
          </a:prstGeom>
        </p:spPr>
        <p:txBody>
          <a:bodyPr lIns="0" tIns="0" rIns="0" bIns="0" rtlCol="0" anchor="t">
            <a:spAutoFit/>
          </a:bodyPr>
          <a:lstStyle/>
          <a:p>
            <a:pPr marL="0" lvl="0" indent="0" algn="r">
              <a:lnSpc>
                <a:spcPts val="2050"/>
              </a:lnSpc>
              <a:spcBef>
                <a:spcPct val="0"/>
              </a:spcBef>
            </a:pPr>
            <a:r>
              <a:rPr lang="en-US" sz="2050" u="none">
                <a:solidFill>
                  <a:srgbClr val="D9D9D9"/>
                </a:solidFill>
                <a:latin typeface="Montserrat"/>
              </a:rPr>
              <a:t>Presented By : Larana Corporate</a:t>
            </a:r>
          </a:p>
        </p:txBody>
      </p:sp>
      <p:sp>
        <p:nvSpPr>
          <p:cNvPr id="6" name="TextBox 6"/>
          <p:cNvSpPr txBox="1"/>
          <p:nvPr/>
        </p:nvSpPr>
        <p:spPr>
          <a:xfrm>
            <a:off x="1028700" y="9486900"/>
            <a:ext cx="5099376" cy="271160"/>
          </a:xfrm>
          <a:prstGeom prst="rect">
            <a:avLst/>
          </a:prstGeom>
        </p:spPr>
        <p:txBody>
          <a:bodyPr lIns="0" tIns="0" rIns="0" bIns="0" rtlCol="0" anchor="t">
            <a:spAutoFit/>
          </a:bodyPr>
          <a:lstStyle/>
          <a:p>
            <a:pPr>
              <a:lnSpc>
                <a:spcPts val="2050"/>
              </a:lnSpc>
            </a:pPr>
            <a:r>
              <a:rPr lang="en-US" sz="2050">
                <a:solidFill>
                  <a:srgbClr val="D9D9D9"/>
                </a:solidFill>
                <a:latin typeface="Montserrat"/>
              </a:rPr>
              <a:t>www.reallygreatsite.com</a:t>
            </a:r>
          </a:p>
        </p:txBody>
      </p:sp>
      <p:sp>
        <p:nvSpPr>
          <p:cNvPr id="7" name="TextBox 7"/>
          <p:cNvSpPr txBox="1"/>
          <p:nvPr/>
        </p:nvSpPr>
        <p:spPr>
          <a:xfrm>
            <a:off x="1028700" y="1085850"/>
            <a:ext cx="6308824" cy="3079751"/>
          </a:xfrm>
          <a:prstGeom prst="rect">
            <a:avLst/>
          </a:prstGeom>
        </p:spPr>
        <p:txBody>
          <a:bodyPr lIns="0" tIns="0" rIns="0" bIns="0" rtlCol="0" anchor="t">
            <a:spAutoFit/>
          </a:bodyPr>
          <a:lstStyle/>
          <a:p>
            <a:pPr>
              <a:lnSpc>
                <a:spcPts val="8000"/>
              </a:lnSpc>
            </a:pPr>
            <a:r>
              <a:rPr lang="en-US" sz="8000" dirty="0">
                <a:solidFill>
                  <a:srgbClr val="19598D"/>
                </a:solidFill>
                <a:latin typeface="Open Sans Extra Bold" panose="020B0604020202020204" charset="0"/>
                <a:ea typeface="Open Sans Extra Bold" panose="020B0604020202020204" charset="0"/>
                <a:cs typeface="Open Sans Extra Bold" panose="020B0604020202020204" charset="0"/>
              </a:rPr>
              <a:t>Mr. Sonny Hashmi</a:t>
            </a:r>
          </a:p>
          <a:p>
            <a:pPr>
              <a:lnSpc>
                <a:spcPts val="8000"/>
              </a:lnSpc>
              <a:spcBef>
                <a:spcPct val="0"/>
              </a:spcBef>
            </a:pPr>
            <a:endParaRPr lang="en-US" sz="8000" dirty="0">
              <a:solidFill>
                <a:srgbClr val="19598D"/>
              </a:solidFill>
              <a:latin typeface="Montserrat Extra-Bold"/>
            </a:endParaRPr>
          </a:p>
        </p:txBody>
      </p:sp>
      <p:sp>
        <p:nvSpPr>
          <p:cNvPr id="8" name="AutoShape 8"/>
          <p:cNvSpPr/>
          <p:nvPr/>
        </p:nvSpPr>
        <p:spPr>
          <a:xfrm>
            <a:off x="8930072" y="-801262"/>
            <a:ext cx="11517265" cy="11381523"/>
          </a:xfrm>
          <a:prstGeom prst="rect">
            <a:avLst/>
          </a:prstGeom>
          <a:solidFill>
            <a:srgbClr val="19598D"/>
          </a:solidFill>
        </p:spPr>
      </p:sp>
      <p:sp>
        <p:nvSpPr>
          <p:cNvPr id="9" name="TextBox 9"/>
          <p:cNvSpPr txBox="1"/>
          <p:nvPr/>
        </p:nvSpPr>
        <p:spPr>
          <a:xfrm>
            <a:off x="1028700" y="3430920"/>
            <a:ext cx="7399208" cy="4517390"/>
          </a:xfrm>
          <a:prstGeom prst="rect">
            <a:avLst/>
          </a:prstGeom>
        </p:spPr>
        <p:txBody>
          <a:bodyPr lIns="0" tIns="0" rIns="0" bIns="0" rtlCol="0" anchor="t">
            <a:spAutoFit/>
          </a:bodyPr>
          <a:lstStyle/>
          <a:p>
            <a:pPr>
              <a:lnSpc>
                <a:spcPts val="7139"/>
              </a:lnSpc>
            </a:pPr>
            <a:r>
              <a:rPr lang="en-US" sz="5100" dirty="0">
                <a:solidFill>
                  <a:srgbClr val="000000"/>
                </a:solidFill>
              </a:rPr>
              <a:t>General Service Administration (GSA), Commissioner for Federal Acquisition</a:t>
            </a:r>
          </a:p>
          <a:p>
            <a:pPr algn="ctr">
              <a:lnSpc>
                <a:spcPts val="7279"/>
              </a:lnSpc>
            </a:pPr>
            <a:endParaRPr lang="en-US" sz="5100" dirty="0">
              <a:solidFill>
                <a:srgbClr val="000000"/>
              </a:solidFill>
              <a:latin typeface="Open Sans"/>
            </a:endParaRPr>
          </a:p>
        </p:txBody>
      </p:sp>
      <p:grpSp>
        <p:nvGrpSpPr>
          <p:cNvPr id="10" name="Group 10"/>
          <p:cNvGrpSpPr/>
          <p:nvPr/>
        </p:nvGrpSpPr>
        <p:grpSpPr>
          <a:xfrm>
            <a:off x="11568284" y="1871488"/>
            <a:ext cx="4276624" cy="6544023"/>
            <a:chOff x="0" y="0"/>
            <a:chExt cx="5702165" cy="8725365"/>
          </a:xfrm>
        </p:grpSpPr>
        <p:pic>
          <p:nvPicPr>
            <p:cNvPr id="11" name="Picture 11"/>
            <p:cNvPicPr>
              <a:picLocks noChangeAspect="1"/>
            </p:cNvPicPr>
            <p:nvPr/>
          </p:nvPicPr>
          <p:blipFill>
            <a:blip r:embed="rId4"/>
            <a:srcRect l="9155" r="9155"/>
            <a:stretch>
              <a:fillRect/>
            </a:stretch>
          </p:blipFill>
          <p:spPr>
            <a:xfrm>
              <a:off x="0" y="0"/>
              <a:ext cx="5702165" cy="8725365"/>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152401" y="270311"/>
            <a:ext cx="10442801" cy="1509837"/>
          </a:xfrm>
          <a:prstGeom prst="rect">
            <a:avLst/>
          </a:prstGeom>
        </p:spPr>
        <p:txBody>
          <a:bodyPr wrap="square" lIns="0" tIns="0" rIns="0" bIns="0" rtlCol="0" anchor="t">
            <a:spAutoFit/>
          </a:bodyPr>
          <a:lstStyle/>
          <a:p>
            <a:pPr algn="ctr">
              <a:lnSpc>
                <a:spcPts val="12599"/>
              </a:lnSpc>
            </a:pPr>
            <a:r>
              <a:rPr lang="en-US" sz="9000" dirty="0">
                <a:solidFill>
                  <a:srgbClr val="FEFEFE"/>
                </a:solidFill>
                <a:latin typeface="Open Sans Extra Bold"/>
              </a:rPr>
              <a:t>Ms. Nina Albert</a:t>
            </a:r>
          </a:p>
        </p:txBody>
      </p:sp>
      <p:sp>
        <p:nvSpPr>
          <p:cNvPr id="4" name="TextBox 4"/>
          <p:cNvSpPr txBox="1"/>
          <p:nvPr/>
        </p:nvSpPr>
        <p:spPr>
          <a:xfrm>
            <a:off x="894617" y="3238130"/>
            <a:ext cx="10167952" cy="5601533"/>
          </a:xfrm>
          <a:prstGeom prst="rect">
            <a:avLst/>
          </a:prstGeom>
        </p:spPr>
        <p:txBody>
          <a:bodyPr wrap="square" lIns="0" tIns="0" rIns="0" bIns="0" rtlCol="0" anchor="t">
            <a:spAutoFit/>
          </a:bodyPr>
          <a:lstStyle/>
          <a:p>
            <a:r>
              <a:rPr lang="en-US" sz="2800" dirty="0"/>
              <a:t>Nina M. Albert serves as the Commissioner of the Public Buildings Service (PBS) at the General Services Administration (GSA).</a:t>
            </a:r>
          </a:p>
          <a:p>
            <a:r>
              <a:rPr lang="en-US" sz="2800" dirty="0"/>
              <a:t>As PBS Commissioner, she manages the nationwide asset management, design, construction, leasing, building management and disposal of approximately 371 million square feet of government-owned and leased space across the United States and six territories.</a:t>
            </a:r>
          </a:p>
          <a:p>
            <a:endParaRPr lang="en-US" sz="2800" dirty="0"/>
          </a:p>
          <a:p>
            <a:r>
              <a:rPr lang="en-US" sz="2800" dirty="0"/>
              <a:t>Albert brings 20 years of experience in public real estate disposition, public-private partnership negotiations, economic revitalization, and sustainable development to GSA. Albert most recently served as Vice President of Real Estate and Parking at the Washington Metropolitan Area Transit Authority (WMATA), where she managed a multi-billion-dollar real estate portfolio.</a:t>
            </a:r>
          </a:p>
        </p:txBody>
      </p:sp>
      <p:sp>
        <p:nvSpPr>
          <p:cNvPr id="5" name="AutoShape 5"/>
          <p:cNvSpPr/>
          <p:nvPr/>
        </p:nvSpPr>
        <p:spPr>
          <a:xfrm>
            <a:off x="11196652" y="1368924"/>
            <a:ext cx="9952845" cy="2397208"/>
          </a:xfrm>
          <a:prstGeom prst="rect">
            <a:avLst/>
          </a:prstGeom>
          <a:solidFill>
            <a:srgbClr val="57C1D4"/>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spTree>
    <p:extLst>
      <p:ext uri="{BB962C8B-B14F-4D97-AF65-F5344CB8AC3E}">
        <p14:creationId xmlns:p14="http://schemas.microsoft.com/office/powerpoint/2010/main" val="3746888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2155670" y="9486900"/>
            <a:ext cx="5066068" cy="271160"/>
          </a:xfrm>
          <a:prstGeom prst="rect">
            <a:avLst/>
          </a:prstGeom>
        </p:spPr>
        <p:txBody>
          <a:bodyPr lIns="0" tIns="0" rIns="0" bIns="0" rtlCol="0" anchor="t">
            <a:spAutoFit/>
          </a:bodyPr>
          <a:lstStyle/>
          <a:p>
            <a:pPr marL="0" lvl="0" indent="0" algn="r">
              <a:lnSpc>
                <a:spcPts val="2050"/>
              </a:lnSpc>
              <a:spcBef>
                <a:spcPct val="0"/>
              </a:spcBef>
            </a:pPr>
            <a:r>
              <a:rPr lang="en-US" sz="2050" u="none">
                <a:solidFill>
                  <a:srgbClr val="D9D9D9"/>
                </a:solidFill>
                <a:latin typeface="Montserrat"/>
              </a:rPr>
              <a:t>Presented By : Larana Corporate</a:t>
            </a:r>
          </a:p>
        </p:txBody>
      </p:sp>
      <p:sp>
        <p:nvSpPr>
          <p:cNvPr id="6" name="TextBox 6"/>
          <p:cNvSpPr txBox="1"/>
          <p:nvPr/>
        </p:nvSpPr>
        <p:spPr>
          <a:xfrm>
            <a:off x="1028700" y="9486900"/>
            <a:ext cx="5099376" cy="271160"/>
          </a:xfrm>
          <a:prstGeom prst="rect">
            <a:avLst/>
          </a:prstGeom>
        </p:spPr>
        <p:txBody>
          <a:bodyPr lIns="0" tIns="0" rIns="0" bIns="0" rtlCol="0" anchor="t">
            <a:spAutoFit/>
          </a:bodyPr>
          <a:lstStyle/>
          <a:p>
            <a:pPr>
              <a:lnSpc>
                <a:spcPts val="2050"/>
              </a:lnSpc>
            </a:pPr>
            <a:r>
              <a:rPr lang="en-US" sz="2050">
                <a:solidFill>
                  <a:srgbClr val="D9D9D9"/>
                </a:solidFill>
                <a:latin typeface="Montserrat"/>
              </a:rPr>
              <a:t>www.reallygreatsite.com</a:t>
            </a:r>
          </a:p>
        </p:txBody>
      </p:sp>
      <p:sp>
        <p:nvSpPr>
          <p:cNvPr id="7" name="TextBox 7"/>
          <p:cNvSpPr txBox="1"/>
          <p:nvPr/>
        </p:nvSpPr>
        <p:spPr>
          <a:xfrm>
            <a:off x="1028700" y="1085850"/>
            <a:ext cx="6308824" cy="3079751"/>
          </a:xfrm>
          <a:prstGeom prst="rect">
            <a:avLst/>
          </a:prstGeom>
        </p:spPr>
        <p:txBody>
          <a:bodyPr lIns="0" tIns="0" rIns="0" bIns="0" rtlCol="0" anchor="t">
            <a:spAutoFit/>
          </a:bodyPr>
          <a:lstStyle/>
          <a:p>
            <a:pPr>
              <a:lnSpc>
                <a:spcPts val="8000"/>
              </a:lnSpc>
            </a:pPr>
            <a:r>
              <a:rPr lang="en-US" sz="8000" dirty="0">
                <a:solidFill>
                  <a:srgbClr val="19598D"/>
                </a:solidFill>
                <a:latin typeface="Open Sans Extra Bold" panose="020B0604020202020204" charset="0"/>
                <a:ea typeface="Open Sans Extra Bold" panose="020B0604020202020204" charset="0"/>
                <a:cs typeface="Open Sans Extra Bold" panose="020B0604020202020204" charset="0"/>
              </a:rPr>
              <a:t>Ms. Nina Albert</a:t>
            </a:r>
          </a:p>
          <a:p>
            <a:pPr>
              <a:lnSpc>
                <a:spcPts val="8000"/>
              </a:lnSpc>
              <a:spcBef>
                <a:spcPct val="0"/>
              </a:spcBef>
            </a:pPr>
            <a:endParaRPr lang="en-US" sz="8000" dirty="0">
              <a:solidFill>
                <a:srgbClr val="19598D"/>
              </a:solidFill>
              <a:latin typeface="Montserrat Extra-Bold"/>
            </a:endParaRPr>
          </a:p>
        </p:txBody>
      </p:sp>
      <p:sp>
        <p:nvSpPr>
          <p:cNvPr id="8" name="AutoShape 8"/>
          <p:cNvSpPr/>
          <p:nvPr/>
        </p:nvSpPr>
        <p:spPr>
          <a:xfrm>
            <a:off x="8930072" y="-801262"/>
            <a:ext cx="11517265" cy="11381523"/>
          </a:xfrm>
          <a:prstGeom prst="rect">
            <a:avLst/>
          </a:prstGeom>
          <a:solidFill>
            <a:srgbClr val="19598D"/>
          </a:solidFill>
        </p:spPr>
      </p:sp>
      <p:sp>
        <p:nvSpPr>
          <p:cNvPr id="9" name="TextBox 9"/>
          <p:cNvSpPr txBox="1"/>
          <p:nvPr/>
        </p:nvSpPr>
        <p:spPr>
          <a:xfrm>
            <a:off x="1028700" y="3430920"/>
            <a:ext cx="7774431" cy="4512967"/>
          </a:xfrm>
          <a:prstGeom prst="rect">
            <a:avLst/>
          </a:prstGeom>
        </p:spPr>
        <p:txBody>
          <a:bodyPr wrap="square" lIns="0" tIns="0" rIns="0" bIns="0" rtlCol="0" anchor="t">
            <a:spAutoFit/>
          </a:bodyPr>
          <a:lstStyle/>
          <a:p>
            <a:pPr>
              <a:lnSpc>
                <a:spcPts val="7139"/>
              </a:lnSpc>
            </a:pPr>
            <a:r>
              <a:rPr lang="en-US" sz="5100" dirty="0">
                <a:solidFill>
                  <a:srgbClr val="000000"/>
                </a:solidFill>
              </a:rPr>
              <a:t>General Service Administration (GSA), Commissioner for Public Building Service (PBS)</a:t>
            </a:r>
          </a:p>
          <a:p>
            <a:pPr algn="ctr">
              <a:lnSpc>
                <a:spcPts val="7279"/>
              </a:lnSpc>
            </a:pPr>
            <a:endParaRPr lang="en-US" sz="5100" dirty="0">
              <a:solidFill>
                <a:srgbClr val="000000"/>
              </a:solidFill>
              <a:latin typeface="Open Sans"/>
            </a:endParaRPr>
          </a:p>
        </p:txBody>
      </p:sp>
      <p:grpSp>
        <p:nvGrpSpPr>
          <p:cNvPr id="10" name="Group 10"/>
          <p:cNvGrpSpPr/>
          <p:nvPr/>
        </p:nvGrpSpPr>
        <p:grpSpPr>
          <a:xfrm>
            <a:off x="11275490" y="1871488"/>
            <a:ext cx="5116709" cy="6544023"/>
            <a:chOff x="0" y="0"/>
            <a:chExt cx="6822278" cy="8725365"/>
          </a:xfrm>
        </p:grpSpPr>
        <p:pic>
          <p:nvPicPr>
            <p:cNvPr id="11" name="Picture 11"/>
            <p:cNvPicPr>
              <a:picLocks noChangeAspect="1"/>
            </p:cNvPicPr>
            <p:nvPr/>
          </p:nvPicPr>
          <p:blipFill>
            <a:blip r:embed="rId4"/>
            <a:srcRect l="1210" r="1210"/>
            <a:stretch>
              <a:fillRect/>
            </a:stretch>
          </p:blipFill>
          <p:spPr>
            <a:xfrm>
              <a:off x="0" y="0"/>
              <a:ext cx="6822278" cy="8725365"/>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152401" y="270311"/>
            <a:ext cx="10442801" cy="1509837"/>
          </a:xfrm>
          <a:prstGeom prst="rect">
            <a:avLst/>
          </a:prstGeom>
        </p:spPr>
        <p:txBody>
          <a:bodyPr wrap="square" lIns="0" tIns="0" rIns="0" bIns="0" rtlCol="0" anchor="t">
            <a:spAutoFit/>
          </a:bodyPr>
          <a:lstStyle/>
          <a:p>
            <a:pPr algn="ctr">
              <a:lnSpc>
                <a:spcPts val="12599"/>
              </a:lnSpc>
            </a:pPr>
            <a:r>
              <a:rPr lang="en-US" sz="9000" dirty="0">
                <a:solidFill>
                  <a:srgbClr val="FEFEFE"/>
                </a:solidFill>
                <a:latin typeface="Open Sans Extra Bold"/>
              </a:rPr>
              <a:t>Mr. John Hale,  III</a:t>
            </a:r>
          </a:p>
        </p:txBody>
      </p:sp>
      <p:sp>
        <p:nvSpPr>
          <p:cNvPr id="4" name="TextBox 4"/>
          <p:cNvSpPr txBox="1"/>
          <p:nvPr/>
        </p:nvSpPr>
        <p:spPr>
          <a:xfrm>
            <a:off x="1028700" y="3185742"/>
            <a:ext cx="8877300" cy="6032421"/>
          </a:xfrm>
          <a:prstGeom prst="rect">
            <a:avLst/>
          </a:prstGeom>
        </p:spPr>
        <p:txBody>
          <a:bodyPr wrap="square" lIns="0" tIns="0" rIns="0" bIns="0" rtlCol="0" anchor="t">
            <a:spAutoFit/>
          </a:bodyPr>
          <a:lstStyle/>
          <a:p>
            <a:r>
              <a:rPr lang="en-US" sz="2800" b="1" dirty="0"/>
              <a:t>John Hale III</a:t>
            </a:r>
            <a:r>
              <a:rPr lang="en-US" sz="2800" dirty="0"/>
              <a:t> is CEO of the Cornerstone Group, LLC, a business consultancy that partners with businesses to develop revenue growth strategies and facilitate their capital funding and that of renewable energy and commercial real estate projects. He is a co-founder and CFO of Raincoat Technologies LLC, which designs proprietary software deploying blockchain, AI, and RPA technologies. </a:t>
            </a:r>
          </a:p>
          <a:p>
            <a:endParaRPr lang="en-US" sz="2800" dirty="0"/>
          </a:p>
          <a:p>
            <a:r>
              <a:rPr lang="en-US" sz="2800" dirty="0"/>
              <a:t>Previously, John served, by Presidential appointment, in two federal government senior executive positions. First, he served as the Deputy Associate Administrator for the Office of Capital Access at the U.S. Small Business Administration. Second, John served as the Director of the OSDBU at the U.S. Energy Department (DOE).</a:t>
            </a:r>
            <a:endParaRPr lang="en-US" sz="2800" dirty="0">
              <a:solidFill>
                <a:srgbClr val="000000"/>
              </a:solidFill>
              <a:latin typeface="Open Sans Light"/>
            </a:endParaRPr>
          </a:p>
        </p:txBody>
      </p:sp>
      <p:sp>
        <p:nvSpPr>
          <p:cNvPr id="5" name="AutoShape 5"/>
          <p:cNvSpPr/>
          <p:nvPr/>
        </p:nvSpPr>
        <p:spPr>
          <a:xfrm>
            <a:off x="11196652" y="1368924"/>
            <a:ext cx="9952845" cy="2397208"/>
          </a:xfrm>
          <a:prstGeom prst="rect">
            <a:avLst/>
          </a:prstGeom>
          <a:solidFill>
            <a:srgbClr val="57C1D4"/>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2155670" y="9486900"/>
            <a:ext cx="5066068" cy="271160"/>
          </a:xfrm>
          <a:prstGeom prst="rect">
            <a:avLst/>
          </a:prstGeom>
        </p:spPr>
        <p:txBody>
          <a:bodyPr lIns="0" tIns="0" rIns="0" bIns="0" rtlCol="0" anchor="t">
            <a:spAutoFit/>
          </a:bodyPr>
          <a:lstStyle/>
          <a:p>
            <a:pPr marL="0" lvl="0" indent="0" algn="r">
              <a:lnSpc>
                <a:spcPts val="2050"/>
              </a:lnSpc>
              <a:spcBef>
                <a:spcPct val="0"/>
              </a:spcBef>
            </a:pPr>
            <a:r>
              <a:rPr lang="en-US" sz="2050" u="none">
                <a:solidFill>
                  <a:srgbClr val="D9D9D9"/>
                </a:solidFill>
                <a:latin typeface="Montserrat"/>
              </a:rPr>
              <a:t>Presented By : Larana Corporate</a:t>
            </a:r>
          </a:p>
        </p:txBody>
      </p:sp>
      <p:sp>
        <p:nvSpPr>
          <p:cNvPr id="6" name="TextBox 6"/>
          <p:cNvSpPr txBox="1"/>
          <p:nvPr/>
        </p:nvSpPr>
        <p:spPr>
          <a:xfrm>
            <a:off x="1028700" y="9486900"/>
            <a:ext cx="5099376" cy="271160"/>
          </a:xfrm>
          <a:prstGeom prst="rect">
            <a:avLst/>
          </a:prstGeom>
        </p:spPr>
        <p:txBody>
          <a:bodyPr lIns="0" tIns="0" rIns="0" bIns="0" rtlCol="0" anchor="t">
            <a:spAutoFit/>
          </a:bodyPr>
          <a:lstStyle/>
          <a:p>
            <a:pPr>
              <a:lnSpc>
                <a:spcPts val="2050"/>
              </a:lnSpc>
            </a:pPr>
            <a:r>
              <a:rPr lang="en-US" sz="2050">
                <a:solidFill>
                  <a:srgbClr val="D9D9D9"/>
                </a:solidFill>
                <a:latin typeface="Montserrat"/>
              </a:rPr>
              <a:t>www.reallygreatsite.com</a:t>
            </a:r>
          </a:p>
        </p:txBody>
      </p:sp>
      <p:sp>
        <p:nvSpPr>
          <p:cNvPr id="7" name="TextBox 7"/>
          <p:cNvSpPr txBox="1"/>
          <p:nvPr/>
        </p:nvSpPr>
        <p:spPr>
          <a:xfrm>
            <a:off x="1028700" y="1085850"/>
            <a:ext cx="6308824" cy="3079751"/>
          </a:xfrm>
          <a:prstGeom prst="rect">
            <a:avLst/>
          </a:prstGeom>
        </p:spPr>
        <p:txBody>
          <a:bodyPr lIns="0" tIns="0" rIns="0" bIns="0" rtlCol="0" anchor="t">
            <a:spAutoFit/>
          </a:bodyPr>
          <a:lstStyle/>
          <a:p>
            <a:pPr>
              <a:lnSpc>
                <a:spcPts val="8000"/>
              </a:lnSpc>
            </a:pPr>
            <a:r>
              <a:rPr lang="en-US" sz="8000" dirty="0">
                <a:solidFill>
                  <a:srgbClr val="19598D"/>
                </a:solidFill>
                <a:latin typeface="Open Sans Extra Bold" panose="020B0604020202020204" charset="0"/>
                <a:ea typeface="Open Sans Extra Bold" panose="020B0604020202020204" charset="0"/>
                <a:cs typeface="Open Sans Extra Bold" panose="020B0604020202020204" charset="0"/>
              </a:rPr>
              <a:t>Mr. John Hale III</a:t>
            </a:r>
          </a:p>
          <a:p>
            <a:pPr>
              <a:lnSpc>
                <a:spcPts val="8000"/>
              </a:lnSpc>
              <a:spcBef>
                <a:spcPct val="0"/>
              </a:spcBef>
            </a:pPr>
            <a:endParaRPr lang="en-US" sz="8000" dirty="0">
              <a:solidFill>
                <a:srgbClr val="19598D"/>
              </a:solidFill>
              <a:latin typeface="Montserrat Extra-Bold"/>
            </a:endParaRPr>
          </a:p>
        </p:txBody>
      </p:sp>
      <p:sp>
        <p:nvSpPr>
          <p:cNvPr id="8" name="AutoShape 8"/>
          <p:cNvSpPr/>
          <p:nvPr/>
        </p:nvSpPr>
        <p:spPr>
          <a:xfrm>
            <a:off x="8930072" y="-801262"/>
            <a:ext cx="11517265" cy="11381523"/>
          </a:xfrm>
          <a:prstGeom prst="rect">
            <a:avLst/>
          </a:prstGeom>
          <a:solidFill>
            <a:srgbClr val="19598D"/>
          </a:solidFill>
        </p:spPr>
      </p:sp>
      <p:sp>
        <p:nvSpPr>
          <p:cNvPr id="9" name="TextBox 9"/>
          <p:cNvSpPr txBox="1"/>
          <p:nvPr/>
        </p:nvSpPr>
        <p:spPr>
          <a:xfrm>
            <a:off x="1028700" y="3430920"/>
            <a:ext cx="7625385" cy="3602461"/>
          </a:xfrm>
          <a:prstGeom prst="rect">
            <a:avLst/>
          </a:prstGeom>
        </p:spPr>
        <p:txBody>
          <a:bodyPr lIns="0" tIns="0" rIns="0" bIns="0" rtlCol="0" anchor="t">
            <a:spAutoFit/>
          </a:bodyPr>
          <a:lstStyle/>
          <a:p>
            <a:pPr>
              <a:lnSpc>
                <a:spcPts val="7139"/>
              </a:lnSpc>
            </a:pPr>
            <a:r>
              <a:rPr lang="en-US" sz="5100" dirty="0">
                <a:solidFill>
                  <a:srgbClr val="000000"/>
                </a:solidFill>
              </a:rPr>
              <a:t>Founder of The Cornerstone Group (Former Dept. of Energy OSDBU)</a:t>
            </a:r>
          </a:p>
          <a:p>
            <a:pPr algn="ctr">
              <a:lnSpc>
                <a:spcPts val="7279"/>
              </a:lnSpc>
            </a:pPr>
            <a:endParaRPr lang="en-US" sz="5100" dirty="0">
              <a:solidFill>
                <a:srgbClr val="000000"/>
              </a:solidFill>
              <a:latin typeface="Open Sans"/>
            </a:endParaRPr>
          </a:p>
        </p:txBody>
      </p:sp>
      <p:grpSp>
        <p:nvGrpSpPr>
          <p:cNvPr id="10" name="Group 10"/>
          <p:cNvGrpSpPr/>
          <p:nvPr/>
        </p:nvGrpSpPr>
        <p:grpSpPr>
          <a:xfrm>
            <a:off x="11335212" y="1871488"/>
            <a:ext cx="4678242" cy="6544023"/>
            <a:chOff x="0" y="0"/>
            <a:chExt cx="6237656" cy="8725365"/>
          </a:xfrm>
        </p:grpSpPr>
        <p:pic>
          <p:nvPicPr>
            <p:cNvPr id="11" name="Picture 11"/>
            <p:cNvPicPr>
              <a:picLocks noChangeAspect="1"/>
            </p:cNvPicPr>
            <p:nvPr/>
          </p:nvPicPr>
          <p:blipFill>
            <a:blip r:embed="rId4"/>
            <a:srcRect l="13006" r="13006"/>
            <a:stretch>
              <a:fillRect/>
            </a:stretch>
          </p:blipFill>
          <p:spPr>
            <a:xfrm>
              <a:off x="0" y="0"/>
              <a:ext cx="6237656" cy="8725365"/>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8823" y="-66120"/>
            <a:ext cx="19659626" cy="2824289"/>
          </a:xfrm>
          <a:prstGeom prst="rect">
            <a:avLst/>
          </a:prstGeom>
          <a:solidFill>
            <a:srgbClr val="19598D"/>
          </a:solidFill>
        </p:spPr>
      </p:sp>
      <p:sp>
        <p:nvSpPr>
          <p:cNvPr id="5" name="AutoShape 5"/>
          <p:cNvSpPr/>
          <p:nvPr/>
        </p:nvSpPr>
        <p:spPr>
          <a:xfrm>
            <a:off x="10407245" y="1788311"/>
            <a:ext cx="9952845" cy="2397208"/>
          </a:xfrm>
          <a:prstGeom prst="rect">
            <a:avLst/>
          </a:prstGeom>
          <a:solidFill>
            <a:srgbClr val="57C1D4"/>
          </a:solidFill>
        </p:spPr>
        <p:txBody>
          <a:bodyPr/>
          <a:lstStyle/>
          <a:p>
            <a:endParaRPr lang="en-US" dirty="0"/>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7150146" y="2356566"/>
            <a:ext cx="1718187" cy="0"/>
          </a:xfrm>
          <a:prstGeom prst="line">
            <a:avLst/>
          </a:prstGeom>
          <a:ln w="28575" cap="rnd">
            <a:solidFill>
              <a:srgbClr val="D9D9D9"/>
            </a:solidFill>
            <a:prstDash val="solid"/>
            <a:headEnd type="none" w="sm" len="sm"/>
            <a:tailEnd type="none" w="sm" len="sm"/>
          </a:ln>
        </p:spPr>
      </p:sp>
      <p:sp>
        <p:nvSpPr>
          <p:cNvPr id="10" name="TextBox 4">
            <a:extLst>
              <a:ext uri="{FF2B5EF4-FFF2-40B4-BE49-F238E27FC236}">
                <a16:creationId xmlns:a16="http://schemas.microsoft.com/office/drawing/2014/main" id="{AE19EA33-4A9B-9A44-A430-53D695B21080}"/>
              </a:ext>
            </a:extLst>
          </p:cNvPr>
          <p:cNvSpPr txBox="1"/>
          <p:nvPr/>
        </p:nvSpPr>
        <p:spPr>
          <a:xfrm>
            <a:off x="2658268" y="4484155"/>
            <a:ext cx="12725400" cy="2790187"/>
          </a:xfrm>
          <a:prstGeom prst="rect">
            <a:avLst/>
          </a:prstGeom>
        </p:spPr>
        <p:txBody>
          <a:bodyPr wrap="square" lIns="0" tIns="0" rIns="0" bIns="0" rtlCol="0" anchor="t">
            <a:spAutoFit/>
          </a:bodyPr>
          <a:lstStyle/>
          <a:p>
            <a:pPr algn="ctr"/>
            <a:r>
              <a:rPr lang="en-US" sz="4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Navigating the Maze Of </a:t>
            </a:r>
          </a:p>
          <a:p>
            <a:pPr algn="ctr"/>
            <a:r>
              <a:rPr lang="en-US" sz="4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U.S. Department of Energy Opportunities (DOE)</a:t>
            </a:r>
          </a:p>
          <a:p>
            <a:pPr algn="ctr">
              <a:lnSpc>
                <a:spcPts val="4759"/>
              </a:lnSpc>
            </a:pPr>
            <a:endParaRPr lang="en-US" sz="3399" dirty="0">
              <a:solidFill>
                <a:srgbClr val="000000"/>
              </a:solidFill>
              <a:latin typeface="Open Sans Light"/>
            </a:endParaRPr>
          </a:p>
        </p:txBody>
      </p:sp>
      <p:sp>
        <p:nvSpPr>
          <p:cNvPr id="4" name="TextBox 4"/>
          <p:cNvSpPr txBox="1"/>
          <p:nvPr/>
        </p:nvSpPr>
        <p:spPr>
          <a:xfrm>
            <a:off x="10388710" y="2156364"/>
            <a:ext cx="9756551" cy="2420856"/>
          </a:xfrm>
          <a:prstGeom prst="rect">
            <a:avLst/>
          </a:prstGeom>
        </p:spPr>
        <p:txBody>
          <a:bodyPr wrap="square" lIns="0" tIns="0" rIns="0" bIns="0" rtlCol="0" anchor="t">
            <a:spAutoFit/>
          </a:bodyPr>
          <a:lstStyle/>
          <a:p>
            <a:pPr algn="ctr">
              <a:lnSpc>
                <a:spcPts val="4759"/>
              </a:lnSpc>
            </a:pPr>
            <a:endParaRPr lang="en-US" sz="4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ctr">
              <a:lnSpc>
                <a:spcPts val="4759"/>
              </a:lnSpc>
            </a:pPr>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Bi-Partisan Infrastructure Law (BIL)</a:t>
            </a:r>
          </a:p>
          <a:p>
            <a:pPr algn="ctr">
              <a:lnSpc>
                <a:spcPts val="4759"/>
              </a:lnSpc>
            </a:pPr>
            <a:endParaRPr lang="en-US" sz="3399" dirty="0">
              <a:solidFill>
                <a:srgbClr val="000000"/>
              </a:solidFill>
              <a:latin typeface="Open Sans Light"/>
            </a:endParaRPr>
          </a:p>
        </p:txBody>
      </p:sp>
      <p:sp>
        <p:nvSpPr>
          <p:cNvPr id="12" name="TextBox 11">
            <a:extLst>
              <a:ext uri="{FF2B5EF4-FFF2-40B4-BE49-F238E27FC236}">
                <a16:creationId xmlns:a16="http://schemas.microsoft.com/office/drawing/2014/main" id="{272E60C1-4BCD-9146-94C9-73A75B2E6A01}"/>
              </a:ext>
            </a:extLst>
          </p:cNvPr>
          <p:cNvSpPr txBox="1"/>
          <p:nvPr/>
        </p:nvSpPr>
        <p:spPr>
          <a:xfrm>
            <a:off x="6634353" y="7019946"/>
            <a:ext cx="4773230" cy="2803268"/>
          </a:xfrm>
          <a:prstGeom prst="rect">
            <a:avLst/>
          </a:prstGeom>
          <a:noFill/>
        </p:spPr>
        <p:txBody>
          <a:bodyPr wrap="none" rtlCol="0">
            <a:spAutoFit/>
          </a:bodyPr>
          <a:lstStyle/>
          <a:p>
            <a:pPr algn="ctr">
              <a:lnSpc>
                <a:spcPct val="150000"/>
              </a:lnSpc>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Presented by</a:t>
            </a:r>
          </a:p>
          <a:p>
            <a:pPr algn="ctr">
              <a:lnSpc>
                <a:spcPct val="150000"/>
              </a:lnSpc>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John Hale III</a:t>
            </a:r>
          </a:p>
          <a:p>
            <a:pPr algn="ctr">
              <a:lnSpc>
                <a:spcPct val="150000"/>
              </a:lnSpc>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CEO, The Cornerstone Group</a:t>
            </a:r>
          </a:p>
          <a:p>
            <a:pPr algn="ctr">
              <a:lnSpc>
                <a:spcPct val="150000"/>
              </a:lnSpc>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(202) 919-5099</a:t>
            </a:r>
          </a:p>
          <a:p>
            <a:pPr algn="ctr">
              <a:lnSpc>
                <a:spcPct val="150000"/>
              </a:lnSpc>
            </a:pP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www.thecornerstonegroup.us</a:t>
            </a:r>
          </a:p>
        </p:txBody>
      </p:sp>
      <p:pic>
        <p:nvPicPr>
          <p:cNvPr id="13" name="Picture 12" descr="Hanging light bulbs with only one light bulb turned on">
            <a:extLst>
              <a:ext uri="{FF2B5EF4-FFF2-40B4-BE49-F238E27FC236}">
                <a16:creationId xmlns:a16="http://schemas.microsoft.com/office/drawing/2014/main" id="{07D32C77-6A28-8A4C-BA98-2582DE19E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515100"/>
            <a:ext cx="5638800" cy="3053718"/>
          </a:xfrm>
          <a:prstGeom prst="rect">
            <a:avLst/>
          </a:prstGeom>
        </p:spPr>
      </p:pic>
      <p:pic>
        <p:nvPicPr>
          <p:cNvPr id="14" name="Picture 13" descr="Row of white windmills">
            <a:extLst>
              <a:ext uri="{FF2B5EF4-FFF2-40B4-BE49-F238E27FC236}">
                <a16:creationId xmlns:a16="http://schemas.microsoft.com/office/drawing/2014/main" id="{3931C3F3-0560-C94C-862B-80B3C6016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90614" y="6399303"/>
            <a:ext cx="5011734" cy="3285311"/>
          </a:xfrm>
          <a:prstGeom prst="rect">
            <a:avLst/>
          </a:prstGeom>
        </p:spPr>
      </p:pic>
      <p:sp>
        <p:nvSpPr>
          <p:cNvPr id="3" name="TextBox 3"/>
          <p:cNvSpPr txBox="1"/>
          <p:nvPr/>
        </p:nvSpPr>
        <p:spPr>
          <a:xfrm>
            <a:off x="0" y="-292695"/>
            <a:ext cx="15416112" cy="3076035"/>
          </a:xfrm>
          <a:prstGeom prst="rect">
            <a:avLst/>
          </a:prstGeom>
        </p:spPr>
        <p:txBody>
          <a:bodyPr wrap="square" lIns="0" tIns="0" rIns="0" bIns="0" rtlCol="0" anchor="t">
            <a:spAutoFit/>
          </a:bodyPr>
          <a:lstStyle/>
          <a:p>
            <a:pPr>
              <a:lnSpc>
                <a:spcPts val="12599"/>
              </a:lnSpc>
            </a:pPr>
            <a:r>
              <a:rPr lang="en-US" sz="7000" dirty="0">
                <a:solidFill>
                  <a:srgbClr val="FEFEFE"/>
                </a:solidFill>
                <a:latin typeface="Open Sans Extra Bold"/>
              </a:rPr>
              <a:t>Infrastructure Investment and Jobs Act (IIJA)  P.L.  117-58</a:t>
            </a:r>
          </a:p>
        </p:txBody>
      </p:sp>
    </p:spTree>
    <p:extLst>
      <p:ext uri="{BB962C8B-B14F-4D97-AF65-F5344CB8AC3E}">
        <p14:creationId xmlns:p14="http://schemas.microsoft.com/office/powerpoint/2010/main" val="3402556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4482" y="-199783"/>
            <a:ext cx="14625915" cy="1509837"/>
          </a:xfrm>
          <a:prstGeom prst="rect">
            <a:avLst/>
          </a:prstGeom>
        </p:spPr>
        <p:txBody>
          <a:bodyPr wrap="square" lIns="0" tIns="0" rIns="0" bIns="0" rtlCol="0" anchor="t">
            <a:spAutoFit/>
          </a:bodyPr>
          <a:lstStyle/>
          <a:p>
            <a:pPr algn="ctr">
              <a:lnSpc>
                <a:spcPts val="12599"/>
              </a:lnSpc>
            </a:pPr>
            <a:r>
              <a:rPr lang="en-US" sz="9000" dirty="0">
                <a:solidFill>
                  <a:srgbClr val="FEFEFE"/>
                </a:solidFill>
                <a:latin typeface="Open Sans Extra Bold"/>
              </a:rPr>
              <a:t>BIL DOE Overview</a:t>
            </a:r>
          </a:p>
        </p:txBody>
      </p:sp>
      <p:sp>
        <p:nvSpPr>
          <p:cNvPr id="5" name="AutoShape 5"/>
          <p:cNvSpPr/>
          <p:nvPr/>
        </p:nvSpPr>
        <p:spPr>
          <a:xfrm>
            <a:off x="9753600" y="1281513"/>
            <a:ext cx="10591813" cy="2178161"/>
          </a:xfrm>
          <a:prstGeom prst="rect">
            <a:avLst/>
          </a:prstGeom>
          <a:solidFill>
            <a:srgbClr val="57C1D4"/>
          </a:solidFill>
        </p:spPr>
        <p:txBody>
          <a:bodyPr/>
          <a:lstStyle/>
          <a:p>
            <a:pPr marR="0" lvl="0" algn="ctr">
              <a:lnSpc>
                <a:spcPct val="107000"/>
              </a:lnSpc>
              <a:spcBef>
                <a:spcPts val="0"/>
              </a:spcBef>
              <a:spcAft>
                <a:spcPts val="0"/>
              </a:spcAft>
            </a:pPr>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years: FY 2022 – FY 2026 </a:t>
            </a:r>
          </a:p>
          <a:p>
            <a:pPr marR="0" lvl="0" algn="ctr">
              <a:lnSpc>
                <a:spcPct val="107000"/>
              </a:lnSpc>
              <a:spcBef>
                <a:spcPts val="0"/>
              </a:spcBef>
              <a:spcAft>
                <a:spcPts val="0"/>
              </a:spcAft>
            </a:pPr>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Over $70B in funding</a:t>
            </a:r>
          </a:p>
          <a:p>
            <a:endParaRPr lang="en-US" dirty="0"/>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71351" y="482022"/>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sp>
        <p:nvSpPr>
          <p:cNvPr id="12" name="Rectangle 11">
            <a:extLst>
              <a:ext uri="{FF2B5EF4-FFF2-40B4-BE49-F238E27FC236}">
                <a16:creationId xmlns:a16="http://schemas.microsoft.com/office/drawing/2014/main" id="{8639726B-31D4-F547-A433-801FF4D32D7C}"/>
              </a:ext>
            </a:extLst>
          </p:cNvPr>
          <p:cNvSpPr/>
          <p:nvPr/>
        </p:nvSpPr>
        <p:spPr>
          <a:xfrm>
            <a:off x="457200" y="3510082"/>
            <a:ext cx="17468850" cy="7907806"/>
          </a:xfrm>
          <a:prstGeom prst="rect">
            <a:avLst/>
          </a:prstGeom>
        </p:spPr>
        <p:txBody>
          <a:bodyPr wrap="square">
            <a:spAutoFit/>
          </a:bodyPr>
          <a:lstStyle/>
          <a:p>
            <a:pPr marL="342900" marR="0" lvl="0" indent="-342900">
              <a:lnSpc>
                <a:spcPct val="107000"/>
              </a:lnSpc>
              <a:spcBef>
                <a:spcPts val="0"/>
              </a:spcBef>
              <a:spcAft>
                <a:spcPts val="800"/>
              </a:spcAft>
              <a:buFont typeface="Symbol" panose="05050102010706020507" pitchFamily="18" charset="2"/>
              <a:buBlip>
                <a:blip r:embed="rId5"/>
              </a:buBlip>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60 new programs: 16 demonstration, 32 deployment and increase funding for 12 existing Research, Development, Demonstration, and Deployment (RDD&amp;D) programs.   </a:t>
            </a:r>
          </a:p>
          <a:p>
            <a:pPr marR="0" lvl="0">
              <a:lnSpc>
                <a:spcPct val="107000"/>
              </a:lnSpc>
              <a:spcBef>
                <a:spcPts val="0"/>
              </a:spcBef>
              <a:spcAft>
                <a:spcPts val="800"/>
              </a:spcAft>
            </a:pPr>
            <a:endPar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Program Categories:</a:t>
            </a:r>
          </a:p>
          <a:p>
            <a:pPr>
              <a:spcAft>
                <a:spcPts val="800"/>
              </a:spcAft>
            </a:pPr>
            <a:endParaRPr lang="en-US" sz="3500" b="1"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spcBef>
                <a:spcPts val="0"/>
              </a:spcBef>
              <a:spcAft>
                <a:spcPts val="0"/>
              </a:spcAft>
              <a:buFont typeface="Symbol" panose="05050102010706020507" pitchFamily="18" charset="2"/>
              <a:buBlip>
                <a:blip r:embed="rId5"/>
              </a:buBlip>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Clean Energy Demonstrations</a:t>
            </a:r>
          </a:p>
          <a:p>
            <a:pPr marL="342900" marR="0" lvl="0" indent="-342900">
              <a:spcBef>
                <a:spcPts val="0"/>
              </a:spcBef>
              <a:spcAft>
                <a:spcPts val="0"/>
              </a:spcAft>
              <a:buFont typeface="Symbol" panose="05050102010706020507" pitchFamily="18" charset="2"/>
              <a:buBlip>
                <a:blip r:embed="rId5"/>
              </a:buBlip>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Grid Infrastructure</a:t>
            </a:r>
          </a:p>
          <a:p>
            <a:pPr marL="342900" marR="0" lvl="0" indent="-342900">
              <a:spcBef>
                <a:spcPts val="0"/>
              </a:spcBef>
              <a:spcAft>
                <a:spcPts val="0"/>
              </a:spcAft>
              <a:buFont typeface="Symbol" panose="05050102010706020507" pitchFamily="18" charset="2"/>
              <a:buBlip>
                <a:blip r:embed="rId5"/>
              </a:buBlip>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Manufacturing &amp; Supply Chains</a:t>
            </a:r>
          </a:p>
          <a:p>
            <a:pPr marL="342900" marR="0" lvl="0" indent="-342900">
              <a:spcBef>
                <a:spcPts val="0"/>
              </a:spcBef>
              <a:spcAft>
                <a:spcPts val="0"/>
              </a:spcAft>
              <a:buFont typeface="Symbol" panose="05050102010706020507" pitchFamily="18" charset="2"/>
              <a:buBlip>
                <a:blip r:embed="rId5"/>
              </a:buBlip>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Research &amp; Development</a:t>
            </a:r>
          </a:p>
          <a:p>
            <a:pPr marL="342900" marR="0" lvl="0" indent="-342900">
              <a:spcBef>
                <a:spcPts val="0"/>
              </a:spcBef>
              <a:spcAft>
                <a:spcPts val="800"/>
              </a:spcAft>
              <a:buFont typeface="Symbol" panose="05050102010706020507" pitchFamily="18" charset="2"/>
              <a:buBlip>
                <a:blip r:embed="rId5"/>
              </a:buBlip>
            </a:pPr>
            <a:r>
              <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State, Community &amp; Tribal</a:t>
            </a:r>
          </a:p>
          <a:p>
            <a:pPr marR="0" lvl="0">
              <a:lnSpc>
                <a:spcPct val="107000"/>
              </a:lnSpc>
              <a:spcBef>
                <a:spcPts val="0"/>
              </a:spcBef>
              <a:spcAft>
                <a:spcPts val="800"/>
              </a:spcAft>
            </a:pPr>
            <a:endParaRPr lang="en-US" sz="35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R="0" lvl="0">
              <a:lnSpc>
                <a:spcPct val="107000"/>
              </a:lnSpc>
              <a:spcBef>
                <a:spcPts val="0"/>
              </a:spcBef>
              <a:spcAft>
                <a:spcPts val="800"/>
              </a:spcAft>
            </a:pPr>
            <a:endParaRPr lang="en-US" sz="3500" b="1" i="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Text, whiteboard&#10;&#10;Description automatically generated">
            <a:extLst>
              <a:ext uri="{FF2B5EF4-FFF2-40B4-BE49-F238E27FC236}">
                <a16:creationId xmlns:a16="http://schemas.microsoft.com/office/drawing/2014/main" id="{346D4245-54A6-4B48-980E-3123B5A4175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240108" y="5198006"/>
            <a:ext cx="7153274" cy="4646311"/>
          </a:xfrm>
          <a:prstGeom prst="rect">
            <a:avLst/>
          </a:prstGeom>
        </p:spPr>
      </p:pic>
      <p:sp>
        <p:nvSpPr>
          <p:cNvPr id="15" name="TextBox 14">
            <a:extLst>
              <a:ext uri="{FF2B5EF4-FFF2-40B4-BE49-F238E27FC236}">
                <a16:creationId xmlns:a16="http://schemas.microsoft.com/office/drawing/2014/main" id="{6449AD40-E6A0-6547-A0A8-0E8D9FFB9E4B}"/>
              </a:ext>
            </a:extLst>
          </p:cNvPr>
          <p:cNvSpPr txBox="1"/>
          <p:nvPr/>
        </p:nvSpPr>
        <p:spPr>
          <a:xfrm>
            <a:off x="12077697" y="9844317"/>
            <a:ext cx="5105399" cy="230832"/>
          </a:xfrm>
          <a:prstGeom prst="rect">
            <a:avLst/>
          </a:prstGeom>
          <a:noFill/>
        </p:spPr>
        <p:txBody>
          <a:bodyPr wrap="square" rtlCol="0">
            <a:spAutoFit/>
          </a:bodyPr>
          <a:lstStyle/>
          <a:p>
            <a:r>
              <a:rPr lang="en-US" sz="900" dirty="0">
                <a:hlinkClick r:id="rId7" tooltip="http://www.thebluediamondgallery.com/handwriting/f/funding.html"/>
              </a:rPr>
              <a:t>This Photo</a:t>
            </a:r>
            <a:r>
              <a:rPr lang="en-US" sz="900" dirty="0"/>
              <a:t> by Unknown Author is licensed under </a:t>
            </a:r>
            <a:r>
              <a:rPr lang="en-US" sz="900" dirty="0">
                <a:hlinkClick r:id="rId8" tooltip="https://creativecommons.org/licenses/by-sa/3.0/"/>
              </a:rPr>
              <a:t>CC BY-SA</a:t>
            </a:r>
            <a:endParaRPr lang="en-US" sz="900" dirty="0"/>
          </a:p>
        </p:txBody>
      </p:sp>
    </p:spTree>
    <p:extLst>
      <p:ext uri="{BB962C8B-B14F-4D97-AF65-F5344CB8AC3E}">
        <p14:creationId xmlns:p14="http://schemas.microsoft.com/office/powerpoint/2010/main" val="231236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7290178"/>
            <a:ext cx="13607623" cy="7823843"/>
          </a:xfrm>
          <a:prstGeom prst="rect">
            <a:avLst/>
          </a:prstGeom>
          <a:solidFill>
            <a:srgbClr val="19598D"/>
          </a:solidFill>
        </p:spPr>
      </p:sp>
      <p:sp>
        <p:nvSpPr>
          <p:cNvPr id="4" name="AutoShape 4"/>
          <p:cNvSpPr/>
          <p:nvPr/>
        </p:nvSpPr>
        <p:spPr>
          <a:xfrm>
            <a:off x="11769486" y="757657"/>
            <a:ext cx="9952845" cy="2397208"/>
          </a:xfrm>
          <a:prstGeom prst="rect">
            <a:avLst/>
          </a:prstGeom>
          <a:solidFill>
            <a:srgbClr val="57C1D4"/>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6" name="AutoShape 6"/>
          <p:cNvSpPr/>
          <p:nvPr/>
        </p:nvSpPr>
        <p:spPr>
          <a:xfrm rot="-5420002">
            <a:off x="16788708" y="2128146"/>
            <a:ext cx="1216428"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4"/>
          <a:srcRect/>
          <a:stretch>
            <a:fillRect/>
          </a:stretch>
        </p:blipFill>
        <p:spPr>
          <a:xfrm>
            <a:off x="1471986" y="1534230"/>
            <a:ext cx="4927710" cy="2029057"/>
          </a:xfrm>
          <a:prstGeom prst="rect">
            <a:avLst/>
          </a:prstGeom>
        </p:spPr>
      </p:pic>
      <p:sp>
        <p:nvSpPr>
          <p:cNvPr id="9" name="TextBox 9"/>
          <p:cNvSpPr txBox="1"/>
          <p:nvPr/>
        </p:nvSpPr>
        <p:spPr>
          <a:xfrm>
            <a:off x="8874225" y="1686630"/>
            <a:ext cx="6787591" cy="1064007"/>
          </a:xfrm>
          <a:prstGeom prst="rect">
            <a:avLst/>
          </a:prstGeom>
        </p:spPr>
        <p:txBody>
          <a:bodyPr lIns="0" tIns="0" rIns="0" bIns="0" rtlCol="0" anchor="t">
            <a:spAutoFit/>
          </a:bodyPr>
          <a:lstStyle/>
          <a:p>
            <a:pPr>
              <a:lnSpc>
                <a:spcPts val="8057"/>
              </a:lnSpc>
              <a:spcBef>
                <a:spcPct val="0"/>
              </a:spcBef>
            </a:pPr>
            <a:r>
              <a:rPr lang="en-US" sz="8057" dirty="0">
                <a:solidFill>
                  <a:srgbClr val="19598D"/>
                </a:solidFill>
                <a:latin typeface="Montserrat Extra-Bold"/>
              </a:rPr>
              <a:t>Remarks</a:t>
            </a:r>
          </a:p>
        </p:txBody>
      </p:sp>
      <p:sp>
        <p:nvSpPr>
          <p:cNvPr id="10" name="TextBox 10"/>
          <p:cNvSpPr txBox="1"/>
          <p:nvPr/>
        </p:nvSpPr>
        <p:spPr>
          <a:xfrm>
            <a:off x="8874225" y="3302000"/>
            <a:ext cx="9083855" cy="6028125"/>
          </a:xfrm>
          <a:prstGeom prst="rect">
            <a:avLst/>
          </a:prstGeom>
        </p:spPr>
        <p:txBody>
          <a:bodyPr lIns="0" tIns="0" rIns="0" bIns="0" rtlCol="0" anchor="t">
            <a:spAutoFit/>
          </a:bodyPr>
          <a:lstStyle/>
          <a:p>
            <a:pPr algn="just">
              <a:lnSpc>
                <a:spcPts val="3499"/>
              </a:lnSpc>
            </a:pPr>
            <a:r>
              <a:rPr lang="en-US" sz="2800" dirty="0">
                <a:solidFill>
                  <a:srgbClr val="000000"/>
                </a:solidFill>
              </a:rPr>
              <a:t>Mr. Bryan Davis, President Mid-Tier Advocacy Inc.</a:t>
            </a:r>
          </a:p>
          <a:p>
            <a:pPr algn="just">
              <a:lnSpc>
                <a:spcPts val="3499"/>
              </a:lnSpc>
            </a:pPr>
            <a:endParaRPr lang="en-US" sz="2800" dirty="0">
              <a:solidFill>
                <a:srgbClr val="000000"/>
              </a:solidFill>
              <a:latin typeface="Montserrat"/>
            </a:endParaRPr>
          </a:p>
          <a:p>
            <a:pPr algn="just">
              <a:lnSpc>
                <a:spcPct val="90000"/>
              </a:lnSpc>
              <a:buClr>
                <a:srgbClr val="E5BF90"/>
              </a:buClr>
            </a:pPr>
            <a:r>
              <a:rPr lang="en-US" sz="2800" dirty="0"/>
              <a:t>Bryan Davi</a:t>
            </a:r>
            <a:r>
              <a:rPr lang="en-US" sz="2800" b="1" dirty="0"/>
              <a:t>s </a:t>
            </a:r>
            <a:r>
              <a:rPr lang="en-US" sz="2800" dirty="0"/>
              <a:t>is the Vice President of Government Affairs and Community Engagement for </a:t>
            </a:r>
            <a:r>
              <a:rPr lang="en-US" sz="2800" b="1" dirty="0" err="1"/>
              <a:t>SupplyCore</a:t>
            </a:r>
            <a:r>
              <a:rPr lang="en-US" sz="2800" dirty="0"/>
              <a:t>. In this role, his responsibilities include advocacy for a wide array of policy issues on Capitol Hill and with the Executive Branch. Mr. Davis works with state and local government to advance</a:t>
            </a:r>
          </a:p>
          <a:p>
            <a:pPr algn="just">
              <a:lnSpc>
                <a:spcPct val="90000"/>
              </a:lnSpc>
              <a:buClr>
                <a:srgbClr val="E5BF90"/>
              </a:buClr>
            </a:pPr>
            <a:endParaRPr lang="en-US" sz="2800" dirty="0"/>
          </a:p>
          <a:p>
            <a:pPr algn="just">
              <a:lnSpc>
                <a:spcPct val="90000"/>
              </a:lnSpc>
              <a:buClr>
                <a:srgbClr val="E5BF90"/>
              </a:buClr>
            </a:pPr>
            <a:r>
              <a:rPr lang="en-US" sz="2800" dirty="0"/>
              <a:t>Additional advocacy efforts include relationship building with legislators, executive branch officials, state and municipal officials and maintaining an active and constructive role in DC-based coalitions and associations, to include Mid-Tier Advocacy. </a:t>
            </a:r>
          </a:p>
          <a:p>
            <a:pPr algn="just">
              <a:lnSpc>
                <a:spcPts val="3499"/>
              </a:lnSpc>
            </a:pPr>
            <a:endParaRPr lang="en-US" sz="3200" dirty="0">
              <a:solidFill>
                <a:srgbClr val="000000"/>
              </a:solidFill>
              <a:latin typeface="Montserrat"/>
            </a:endParaRPr>
          </a:p>
          <a:p>
            <a:pPr algn="just">
              <a:lnSpc>
                <a:spcPts val="3499"/>
              </a:lnSpc>
            </a:pPr>
            <a:endParaRPr lang="en-US" sz="2499" dirty="0">
              <a:solidFill>
                <a:srgbClr val="000000"/>
              </a:solidFill>
              <a:latin typeface="Montserrat"/>
            </a:endParaRPr>
          </a:p>
        </p:txBody>
      </p:sp>
      <p:pic>
        <p:nvPicPr>
          <p:cNvPr id="11" name="Picture 10" descr="A person smiling for the camera&#10;&#10;Description automatically generated with low confidence">
            <a:extLst>
              <a:ext uri="{FF2B5EF4-FFF2-40B4-BE49-F238E27FC236}">
                <a16:creationId xmlns:a16="http://schemas.microsoft.com/office/drawing/2014/main" id="{51CA4448-512E-B346-8914-813A1CE53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4838717"/>
            <a:ext cx="4292888" cy="4445271"/>
          </a:xfrm>
          <a:prstGeom prst="rect">
            <a:avLst/>
          </a:prstGeom>
        </p:spPr>
      </p:pic>
    </p:spTree>
    <p:extLst>
      <p:ext uri="{BB962C8B-B14F-4D97-AF65-F5344CB8AC3E}">
        <p14:creationId xmlns:p14="http://schemas.microsoft.com/office/powerpoint/2010/main" val="710537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205805" y="-288526"/>
            <a:ext cx="14784249" cy="3125664"/>
          </a:xfrm>
          <a:prstGeom prst="rect">
            <a:avLst/>
          </a:prstGeom>
        </p:spPr>
        <p:txBody>
          <a:bodyPr wrap="square" lIns="0" tIns="0" rIns="0" bIns="0" rtlCol="0" anchor="t">
            <a:spAutoFit/>
          </a:bodyPr>
          <a:lstStyle/>
          <a:p>
            <a:pPr>
              <a:lnSpc>
                <a:spcPts val="12599"/>
              </a:lnSpc>
            </a:pPr>
            <a:r>
              <a:rPr lang="en-US" sz="8000" dirty="0">
                <a:solidFill>
                  <a:srgbClr val="FEFEFE"/>
                </a:solidFill>
                <a:latin typeface="Open Sans Extra Bold"/>
              </a:rPr>
              <a:t>DOE FUNDING</a:t>
            </a:r>
          </a:p>
          <a:p>
            <a:pPr>
              <a:lnSpc>
                <a:spcPts val="12599"/>
              </a:lnSpc>
            </a:pPr>
            <a:r>
              <a:rPr lang="en-US" sz="8000" dirty="0">
                <a:solidFill>
                  <a:srgbClr val="FEFEFE"/>
                </a:solidFill>
                <a:latin typeface="Open Sans Extra Bold"/>
              </a:rPr>
              <a:t>BREAKDOWN</a:t>
            </a:r>
          </a:p>
        </p:txBody>
      </p:sp>
      <p:sp>
        <p:nvSpPr>
          <p:cNvPr id="5" name="AutoShape 5"/>
          <p:cNvSpPr/>
          <p:nvPr/>
        </p:nvSpPr>
        <p:spPr>
          <a:xfrm>
            <a:off x="11430000" y="1368924"/>
            <a:ext cx="9829800" cy="2326776"/>
          </a:xfrm>
          <a:prstGeom prst="rect">
            <a:avLst/>
          </a:prstGeom>
          <a:solidFill>
            <a:srgbClr val="57C1D4"/>
          </a:solidFill>
        </p:spPr>
        <p:txBody>
          <a:bodyPr/>
          <a:lstStyle/>
          <a:p>
            <a:pPr algn="ctr"/>
            <a:endPar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$75B BIL DOE Funding</a:t>
            </a:r>
          </a:p>
          <a:p>
            <a:pPr algn="ctr"/>
            <a:endParaRPr lang="en-US" sz="8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80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txBody>
          <a:bodyPr/>
          <a:lstStyle/>
          <a:p>
            <a:endParaRPr lang="en-US" dirty="0"/>
          </a:p>
        </p:txBody>
      </p:sp>
      <p:graphicFrame>
        <p:nvGraphicFramePr>
          <p:cNvPr id="9" name="Chart 8">
            <a:extLst>
              <a:ext uri="{FF2B5EF4-FFF2-40B4-BE49-F238E27FC236}">
                <a16:creationId xmlns:a16="http://schemas.microsoft.com/office/drawing/2014/main" id="{B0719556-F209-FE42-B406-3C7469B9EAD2}"/>
              </a:ext>
            </a:extLst>
          </p:cNvPr>
          <p:cNvGraphicFramePr>
            <a:graphicFrameLocks/>
          </p:cNvGraphicFramePr>
          <p:nvPr/>
        </p:nvGraphicFramePr>
        <p:xfrm>
          <a:off x="205804" y="3047998"/>
          <a:ext cx="9166795" cy="5905502"/>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DA250B9C-4622-0F40-8D01-8EB584B7951F}"/>
              </a:ext>
            </a:extLst>
          </p:cNvPr>
          <p:cNvPicPr>
            <a:picLocks noChangeAspect="1"/>
          </p:cNvPicPr>
          <p:nvPr/>
        </p:nvPicPr>
        <p:blipFill>
          <a:blip r:embed="rId5"/>
          <a:stretch>
            <a:fillRect/>
          </a:stretch>
        </p:blipFill>
        <p:spPr>
          <a:xfrm>
            <a:off x="9372600" y="3860610"/>
            <a:ext cx="8480993" cy="6249840"/>
          </a:xfrm>
          <a:prstGeom prst="rect">
            <a:avLst/>
          </a:prstGeom>
        </p:spPr>
      </p:pic>
      <p:sp>
        <p:nvSpPr>
          <p:cNvPr id="4" name="TextBox 3">
            <a:extLst>
              <a:ext uri="{FF2B5EF4-FFF2-40B4-BE49-F238E27FC236}">
                <a16:creationId xmlns:a16="http://schemas.microsoft.com/office/drawing/2014/main" id="{5C162D46-64B1-4F99-95DE-9E815CA4915D}"/>
              </a:ext>
            </a:extLst>
          </p:cNvPr>
          <p:cNvSpPr txBox="1"/>
          <p:nvPr/>
        </p:nvSpPr>
        <p:spPr>
          <a:xfrm>
            <a:off x="205803" y="3434090"/>
            <a:ext cx="817853" cy="261610"/>
          </a:xfrm>
          <a:prstGeom prst="rect">
            <a:avLst/>
          </a:prstGeom>
          <a:noFill/>
        </p:spPr>
        <p:txBody>
          <a:bodyPr wrap="none" rtlCol="0">
            <a:spAutoFit/>
          </a:bodyPr>
          <a:lstStyle/>
          <a:p>
            <a:r>
              <a:rPr lang="en-US" sz="1100" dirty="0"/>
              <a:t>($ millions)</a:t>
            </a:r>
          </a:p>
        </p:txBody>
      </p:sp>
    </p:spTree>
    <p:extLst>
      <p:ext uri="{BB962C8B-B14F-4D97-AF65-F5344CB8AC3E}">
        <p14:creationId xmlns:p14="http://schemas.microsoft.com/office/powerpoint/2010/main" val="4019124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21430" y="300547"/>
            <a:ext cx="10553699" cy="1509837"/>
          </a:xfrm>
          <a:prstGeom prst="rect">
            <a:avLst/>
          </a:prstGeom>
        </p:spPr>
        <p:txBody>
          <a:bodyPr wrap="square" lIns="0" tIns="0" rIns="0" bIns="0" rtlCol="0" anchor="t">
            <a:spAutoFit/>
          </a:bodyPr>
          <a:lstStyle/>
          <a:p>
            <a:pPr algn="ctr">
              <a:lnSpc>
                <a:spcPts val="12599"/>
              </a:lnSpc>
            </a:pPr>
            <a:r>
              <a:rPr lang="en-US" sz="9000" dirty="0">
                <a:solidFill>
                  <a:srgbClr val="FEFEFE"/>
                </a:solidFill>
                <a:latin typeface="Open Sans Extra Bold"/>
              </a:rPr>
              <a:t>FOLLOW THE $75B</a:t>
            </a:r>
          </a:p>
        </p:txBody>
      </p:sp>
      <p:sp>
        <p:nvSpPr>
          <p:cNvPr id="5" name="AutoShape 5"/>
          <p:cNvSpPr/>
          <p:nvPr/>
        </p:nvSpPr>
        <p:spPr>
          <a:xfrm>
            <a:off x="11196652" y="1368924"/>
            <a:ext cx="9952845" cy="2397208"/>
          </a:xfrm>
          <a:prstGeom prst="rect">
            <a:avLst/>
          </a:prstGeom>
          <a:solidFill>
            <a:srgbClr val="57C1D4"/>
          </a:solidFill>
        </p:spPr>
        <p:txBody>
          <a:bodyPr/>
          <a:lstStyle/>
          <a:p>
            <a:endParaRPr lang="en-US" dirty="0"/>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sp>
        <p:nvSpPr>
          <p:cNvPr id="9" name="Rectangle 8">
            <a:extLst>
              <a:ext uri="{FF2B5EF4-FFF2-40B4-BE49-F238E27FC236}">
                <a16:creationId xmlns:a16="http://schemas.microsoft.com/office/drawing/2014/main" id="{3DABCA7B-D179-2D4D-9D53-010AFF0A42F6}"/>
              </a:ext>
            </a:extLst>
          </p:cNvPr>
          <p:cNvSpPr/>
          <p:nvPr/>
        </p:nvSpPr>
        <p:spPr>
          <a:xfrm>
            <a:off x="533403" y="3009900"/>
            <a:ext cx="14630393" cy="6785897"/>
          </a:xfrm>
          <a:prstGeom prst="rect">
            <a:avLst/>
          </a:prstGeom>
        </p:spPr>
        <p:txBody>
          <a:bodyPr wrap="square">
            <a:spAutoFit/>
          </a:bodyPr>
          <a:lstStyle/>
          <a:p>
            <a:pPr marR="0" lvl="0">
              <a:lnSpc>
                <a:spcPct val="107000"/>
              </a:lnSpc>
              <a:spcBef>
                <a:spcPts val="0"/>
              </a:spcBef>
              <a:spcAft>
                <a:spcPts val="800"/>
              </a:spcAft>
            </a:pPr>
            <a:r>
              <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INFORMATION &amp; DATA LINKS</a:t>
            </a:r>
          </a:p>
          <a:p>
            <a:pPr marL="342900" marR="0" lvl="0" indent="-342900">
              <a:lnSpc>
                <a:spcPct val="107000"/>
              </a:lnSpc>
              <a:spcBef>
                <a:spcPts val="0"/>
              </a:spcBef>
              <a:spcAft>
                <a:spcPts val="800"/>
              </a:spcAft>
              <a:buFont typeface="Symbol" panose="05050102010706020507" pitchFamily="18" charset="2"/>
              <a:buBlip>
                <a:blip r:embed="rId4"/>
              </a:buBlip>
            </a:pPr>
            <a:r>
              <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FUNDING MECHANISMS </a:t>
            </a:r>
          </a:p>
          <a:p>
            <a:pPr marL="342900" marR="0" lvl="0" indent="-342900">
              <a:lnSpc>
                <a:spcPct val="107000"/>
              </a:lnSpc>
              <a:spcBef>
                <a:spcPts val="0"/>
              </a:spcBef>
              <a:spcAft>
                <a:spcPts val="800"/>
              </a:spcAft>
              <a:buFont typeface="Symbol" panose="05050102010706020507" pitchFamily="18" charset="2"/>
              <a:buBlip>
                <a:blip r:embed="rId4"/>
              </a:buBlip>
            </a:pPr>
            <a:r>
              <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RECIPIENTS</a:t>
            </a:r>
          </a:p>
          <a:p>
            <a:pPr marL="342900" marR="0" lvl="0" indent="-342900">
              <a:lnSpc>
                <a:spcPct val="107000"/>
              </a:lnSpc>
              <a:spcBef>
                <a:spcPts val="0"/>
              </a:spcBef>
              <a:spcAft>
                <a:spcPts val="800"/>
              </a:spcAft>
              <a:buFont typeface="Symbol" panose="05050102010706020507" pitchFamily="18" charset="2"/>
              <a:buBlip>
                <a:blip r:embed="rId4"/>
              </a:buBlip>
            </a:pPr>
            <a:r>
              <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BIL PROGRAMS</a:t>
            </a:r>
          </a:p>
          <a:p>
            <a:pPr marL="800100" lvl="1" indent="-342900">
              <a:lnSpc>
                <a:spcPct val="107000"/>
              </a:lnSpc>
              <a:spcAft>
                <a:spcPts val="800"/>
              </a:spcAft>
              <a:buBlip>
                <a:blip r:embed="rId4"/>
              </a:buBlip>
            </a:pPr>
            <a:r>
              <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5"/>
              </a:rPr>
              <a:t>BIL GUIDEBOOK</a:t>
            </a:r>
            <a:endPar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lnSpc>
                <a:spcPct val="107000"/>
              </a:lnSpc>
              <a:spcAft>
                <a:spcPts val="800"/>
              </a:spcAft>
              <a:buBlip>
                <a:blip r:embed="rId4"/>
              </a:buBlip>
            </a:pPr>
            <a:r>
              <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tooltip="BIL FUNDING MECHANISMS &amp; RECIPIENTS"/>
              </a:rPr>
              <a:t>BIL FUNDING MECHANISMS &amp; RECIPIENTS</a:t>
            </a:r>
            <a:endParaRPr lang="en-US" sz="5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group of people sitting around a table&#10;&#10;Description automatically generated with low confidence">
            <a:extLst>
              <a:ext uri="{FF2B5EF4-FFF2-40B4-BE49-F238E27FC236}">
                <a16:creationId xmlns:a16="http://schemas.microsoft.com/office/drawing/2014/main" id="{5E0052FB-B11F-BB49-B4E2-7196280D913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2299208" y="4127379"/>
            <a:ext cx="5729176" cy="4038600"/>
          </a:xfrm>
          <a:prstGeom prst="rect">
            <a:avLst/>
          </a:prstGeom>
        </p:spPr>
      </p:pic>
      <p:sp>
        <p:nvSpPr>
          <p:cNvPr id="16" name="TextBox 15">
            <a:extLst>
              <a:ext uri="{FF2B5EF4-FFF2-40B4-BE49-F238E27FC236}">
                <a16:creationId xmlns:a16="http://schemas.microsoft.com/office/drawing/2014/main" id="{BFFBF2EF-6827-A94D-9242-119AA91F0241}"/>
              </a:ext>
            </a:extLst>
          </p:cNvPr>
          <p:cNvSpPr txBox="1"/>
          <p:nvPr/>
        </p:nvSpPr>
        <p:spPr>
          <a:xfrm>
            <a:off x="13051246" y="8048466"/>
            <a:ext cx="5105400" cy="235026"/>
          </a:xfrm>
          <a:prstGeom prst="rect">
            <a:avLst/>
          </a:prstGeom>
          <a:noFill/>
        </p:spPr>
        <p:txBody>
          <a:bodyPr wrap="square" rtlCol="0">
            <a:spAutoFit/>
          </a:bodyPr>
          <a:lstStyle/>
          <a:p>
            <a:r>
              <a:rPr lang="en-US" sz="900" dirty="0">
                <a:hlinkClick r:id="rId8" tooltip="https://ssociologos.wordpress.com/comprar-material-de-oficina-para-tu-empresa-por-internet/"/>
              </a:rPr>
              <a:t>This Photo</a:t>
            </a:r>
            <a:r>
              <a:rPr lang="en-US" sz="900" dirty="0"/>
              <a:t> by Unknown Author is licensed under </a:t>
            </a:r>
            <a:r>
              <a:rPr lang="en-US" sz="900" dirty="0">
                <a:hlinkClick r:id="rId9" tooltip="https://creativecommons.org/licenses/by-nc-nd/3.0/"/>
              </a:rPr>
              <a:t>CC BY-NC-ND</a:t>
            </a:r>
            <a:endParaRPr lang="en-US" sz="900" dirty="0"/>
          </a:p>
        </p:txBody>
      </p:sp>
    </p:spTree>
    <p:extLst>
      <p:ext uri="{BB962C8B-B14F-4D97-AF65-F5344CB8AC3E}">
        <p14:creationId xmlns:p14="http://schemas.microsoft.com/office/powerpoint/2010/main" val="3907023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0" y="-13579"/>
            <a:ext cx="14986771" cy="1509837"/>
          </a:xfrm>
          <a:prstGeom prst="rect">
            <a:avLst/>
          </a:prstGeom>
        </p:spPr>
        <p:txBody>
          <a:bodyPr wrap="square" lIns="0" tIns="0" rIns="0" bIns="0" rtlCol="0" anchor="t">
            <a:spAutoFit/>
          </a:bodyPr>
          <a:lstStyle/>
          <a:p>
            <a:pPr algn="ctr">
              <a:lnSpc>
                <a:spcPts val="12599"/>
              </a:lnSpc>
            </a:pPr>
            <a:r>
              <a:rPr lang="en-US" sz="9000" dirty="0">
                <a:solidFill>
                  <a:srgbClr val="FEFEFE"/>
                </a:solidFill>
                <a:latin typeface="Open Sans Extra Bold"/>
              </a:rPr>
              <a:t>NAVIGATING THE MAZE</a:t>
            </a:r>
          </a:p>
        </p:txBody>
      </p:sp>
      <p:sp>
        <p:nvSpPr>
          <p:cNvPr id="4" name="TextBox 4"/>
          <p:cNvSpPr txBox="1"/>
          <p:nvPr/>
        </p:nvSpPr>
        <p:spPr>
          <a:xfrm>
            <a:off x="7848600" y="5023023"/>
            <a:ext cx="9952845" cy="4988610"/>
          </a:xfrm>
          <a:prstGeom prst="rect">
            <a:avLst/>
          </a:prstGeom>
        </p:spPr>
        <p:txBody>
          <a:bodyPr wrap="square" lIns="0" tIns="0" rIns="0" bIns="0" rtlCol="0" anchor="t">
            <a:spAutoFit/>
          </a:bodyPr>
          <a:lstStyle/>
          <a:p>
            <a:pPr>
              <a:lnSpc>
                <a:spcPct val="107000"/>
              </a:lnSpc>
              <a:spcAft>
                <a:spcPts val="800"/>
              </a:spcAft>
            </a:pPr>
            <a:r>
              <a:rPr lang="en-US" sz="4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4 Steps</a:t>
            </a:r>
          </a:p>
          <a:p>
            <a:pPr marL="342900" indent="-342900">
              <a:lnSpc>
                <a:spcPct val="107000"/>
              </a:lnSpc>
              <a:spcAft>
                <a:spcPts val="800"/>
              </a:spcAft>
              <a:buBlip>
                <a:blip r:embed="rId2"/>
              </a:buBlip>
            </a:pPr>
            <a:r>
              <a:rPr lang="en-US" sz="4000" dirty="0">
                <a:solidFill>
                  <a:srgbClr val="0070C0"/>
                </a:solidFill>
                <a:latin typeface="Open Sans" panose="020B0606030504020204" pitchFamily="34" charset="0"/>
                <a:ea typeface="Open Sans" panose="020B0606030504020204" pitchFamily="34" charset="0"/>
                <a:cs typeface="Open Sans" panose="020B0606030504020204" pitchFamily="34" charset="0"/>
              </a:rPr>
              <a:t>Identify your BIL energy program: existing or new program? </a:t>
            </a:r>
          </a:p>
          <a:p>
            <a:pPr marL="342900" indent="-342900">
              <a:lnSpc>
                <a:spcPct val="107000"/>
              </a:lnSpc>
              <a:spcAft>
                <a:spcPts val="800"/>
              </a:spcAft>
              <a:buBlip>
                <a:blip r:embed="rId2"/>
              </a:buBlip>
            </a:pPr>
            <a:r>
              <a:rPr lang="en-US" sz="4000" dirty="0">
                <a:solidFill>
                  <a:srgbClr val="0070C0"/>
                </a:solidFill>
                <a:latin typeface="Open Sans" panose="020B0606030504020204" pitchFamily="34" charset="0"/>
                <a:ea typeface="Open Sans" panose="020B0606030504020204" pitchFamily="34" charset="0"/>
                <a:cs typeface="Open Sans" panose="020B0606030504020204" pitchFamily="34" charset="0"/>
              </a:rPr>
              <a:t> Honest self-analysis SWOT / mitigate weaknesses / why you? </a:t>
            </a:r>
          </a:p>
          <a:p>
            <a:pPr marL="342900" indent="-342900">
              <a:lnSpc>
                <a:spcPct val="107000"/>
              </a:lnSpc>
              <a:spcAft>
                <a:spcPts val="800"/>
              </a:spcAft>
              <a:buBlip>
                <a:blip r:embed="rId2"/>
              </a:buBlip>
            </a:pPr>
            <a:r>
              <a:rPr lang="en-US" sz="4000" dirty="0">
                <a:solidFill>
                  <a:srgbClr val="0070C0"/>
                </a:solidFill>
                <a:latin typeface="Open Sans" panose="020B0606030504020204" pitchFamily="34" charset="0"/>
                <a:ea typeface="Open Sans" panose="020B0606030504020204" pitchFamily="34" charset="0"/>
                <a:cs typeface="Open Sans" panose="020B0606030504020204" pitchFamily="34" charset="0"/>
              </a:rPr>
              <a:t> Business intelligence &amp; ”lay of the land”</a:t>
            </a:r>
          </a:p>
          <a:p>
            <a:pPr marL="342900" indent="-342900">
              <a:lnSpc>
                <a:spcPct val="107000"/>
              </a:lnSpc>
              <a:spcAft>
                <a:spcPts val="800"/>
              </a:spcAft>
              <a:buBlip>
                <a:blip r:embed="rId2"/>
              </a:buBlip>
            </a:pPr>
            <a:r>
              <a:rPr lang="en-US" sz="4000" dirty="0">
                <a:solidFill>
                  <a:srgbClr val="0070C0"/>
                </a:solidFill>
                <a:latin typeface="Open Sans" panose="020B0606030504020204" pitchFamily="34" charset="0"/>
                <a:ea typeface="Open Sans" panose="020B0606030504020204" pitchFamily="34" charset="0"/>
                <a:cs typeface="Open Sans" panose="020B0606030504020204" pitchFamily="34" charset="0"/>
              </a:rPr>
              <a:t> Direct engagement </a:t>
            </a:r>
          </a:p>
        </p:txBody>
      </p:sp>
      <p:sp>
        <p:nvSpPr>
          <p:cNvPr id="5" name="AutoShape 5"/>
          <p:cNvSpPr/>
          <p:nvPr/>
        </p:nvSpPr>
        <p:spPr>
          <a:xfrm>
            <a:off x="11196652" y="1368924"/>
            <a:ext cx="9952845" cy="2397208"/>
          </a:xfrm>
          <a:prstGeom prst="rect">
            <a:avLst/>
          </a:prstGeom>
          <a:solidFill>
            <a:srgbClr val="57C1D4"/>
          </a:solidFill>
        </p:spPr>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pic>
        <p:nvPicPr>
          <p:cNvPr id="8" name="Picture 7" descr="Close-up of stairs by escalator">
            <a:extLst>
              <a:ext uri="{FF2B5EF4-FFF2-40B4-BE49-F238E27FC236}">
                <a16:creationId xmlns:a16="http://schemas.microsoft.com/office/drawing/2014/main" id="{F74962DB-B447-8C4C-BA0B-DCA55089D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766132"/>
            <a:ext cx="6714127" cy="5926391"/>
          </a:xfrm>
          <a:prstGeom prst="rect">
            <a:avLst/>
          </a:prstGeom>
        </p:spPr>
      </p:pic>
      <p:pic>
        <p:nvPicPr>
          <p:cNvPr id="9" name="Picture 8" descr="Drawn maze with white chalk on blackboard">
            <a:extLst>
              <a:ext uri="{FF2B5EF4-FFF2-40B4-BE49-F238E27FC236}">
                <a16:creationId xmlns:a16="http://schemas.microsoft.com/office/drawing/2014/main" id="{614CCD32-2ED1-194D-89EB-2F034936D4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15804" y="1578301"/>
            <a:ext cx="6172196" cy="3263150"/>
          </a:xfrm>
          <a:prstGeom prst="rect">
            <a:avLst/>
          </a:prstGeom>
        </p:spPr>
      </p:pic>
    </p:spTree>
    <p:extLst>
      <p:ext uri="{BB962C8B-B14F-4D97-AF65-F5344CB8AC3E}">
        <p14:creationId xmlns:p14="http://schemas.microsoft.com/office/powerpoint/2010/main" val="2895711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05215" y="1385687"/>
            <a:ext cx="844062" cy="211015"/>
          </a:xfrm>
          <a:prstGeom prst="rect">
            <a:avLst/>
          </a:prstGeom>
        </p:spPr>
      </p:pic>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3178" y="4238604"/>
            <a:ext cx="478506" cy="33674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03178" y="6400043"/>
            <a:ext cx="549347" cy="549349"/>
          </a:xfrm>
          <a:prstGeom prst="rect">
            <a:avLst/>
          </a:prstGeom>
        </p:spPr>
      </p:pic>
      <p:sp>
        <p:nvSpPr>
          <p:cNvPr id="7" name="AutoShape 7"/>
          <p:cNvSpPr/>
          <p:nvPr/>
        </p:nvSpPr>
        <p:spPr>
          <a:xfrm>
            <a:off x="7179248" y="-3118280"/>
            <a:ext cx="2306952" cy="5725236"/>
          </a:xfrm>
          <a:prstGeom prst="rect">
            <a:avLst/>
          </a:prstGeom>
          <a:solidFill>
            <a:srgbClr val="57C1D4"/>
          </a:solidFill>
        </p:spPr>
      </p:sp>
      <p:sp>
        <p:nvSpPr>
          <p:cNvPr id="8" name="AutoShape 8"/>
          <p:cNvSpPr/>
          <p:nvPr/>
        </p:nvSpPr>
        <p:spPr>
          <a:xfrm>
            <a:off x="-6059937" y="6784921"/>
            <a:ext cx="16967818" cy="8325393"/>
          </a:xfrm>
          <a:prstGeom prst="rect">
            <a:avLst/>
          </a:prstGeom>
          <a:solidFill>
            <a:srgbClr val="19598D"/>
          </a:solidFill>
        </p:spPr>
      </p:sp>
      <p:pic>
        <p:nvPicPr>
          <p:cNvPr id="9" name="Picture 9"/>
          <p:cNvPicPr>
            <a:picLocks noChangeAspect="1"/>
          </p:cNvPicPr>
          <p:nvPr/>
        </p:nvPicPr>
        <p:blipFill>
          <a:blip r:embed="rId8"/>
          <a:srcRect/>
          <a:stretch>
            <a:fillRect/>
          </a:stretch>
        </p:blipFill>
        <p:spPr>
          <a:xfrm>
            <a:off x="2141304" y="4630750"/>
            <a:ext cx="5793254" cy="4344940"/>
          </a:xfrm>
          <a:prstGeom prst="rect">
            <a:avLst/>
          </a:prstGeom>
        </p:spPr>
      </p:pic>
      <p:pic>
        <p:nvPicPr>
          <p:cNvPr id="10" name="Picture 10"/>
          <p:cNvPicPr>
            <a:picLocks noChangeAspect="1"/>
          </p:cNvPicPr>
          <p:nvPr/>
        </p:nvPicPr>
        <p:blipFill>
          <a:blip r:embed="rId9"/>
          <a:srcRect l="6619" t="7649" r="70921" b="50799"/>
          <a:stretch>
            <a:fillRect/>
          </a:stretch>
        </p:blipFill>
        <p:spPr>
          <a:xfrm>
            <a:off x="11367005" y="5170866"/>
            <a:ext cx="750853" cy="694568"/>
          </a:xfrm>
          <a:prstGeom prst="rect">
            <a:avLst/>
          </a:prstGeom>
        </p:spPr>
      </p:pic>
      <p:sp>
        <p:nvSpPr>
          <p:cNvPr id="11" name="TextBox 11"/>
          <p:cNvSpPr txBox="1"/>
          <p:nvPr/>
        </p:nvSpPr>
        <p:spPr>
          <a:xfrm>
            <a:off x="11503178" y="3353776"/>
            <a:ext cx="6306008" cy="412750"/>
          </a:xfrm>
          <a:prstGeom prst="rect">
            <a:avLst/>
          </a:prstGeom>
        </p:spPr>
        <p:txBody>
          <a:bodyPr lIns="0" tIns="0" rIns="0" bIns="0" rtlCol="0" anchor="t">
            <a:spAutoFit/>
          </a:bodyPr>
          <a:lstStyle/>
          <a:p>
            <a:pPr>
              <a:lnSpc>
                <a:spcPts val="3499"/>
              </a:lnSpc>
            </a:pPr>
            <a:r>
              <a:rPr lang="en-US" sz="2499">
                <a:solidFill>
                  <a:srgbClr val="000000"/>
                </a:solidFill>
                <a:latin typeface="Montserrat"/>
              </a:rPr>
              <a:t>Contact us to get more info</a:t>
            </a:r>
          </a:p>
        </p:txBody>
      </p:sp>
      <p:sp>
        <p:nvSpPr>
          <p:cNvPr id="12" name="TextBox 12"/>
          <p:cNvSpPr txBox="1"/>
          <p:nvPr/>
        </p:nvSpPr>
        <p:spPr>
          <a:xfrm>
            <a:off x="12488438" y="4181553"/>
            <a:ext cx="5799562" cy="412750"/>
          </a:xfrm>
          <a:prstGeom prst="rect">
            <a:avLst/>
          </a:prstGeom>
        </p:spPr>
        <p:txBody>
          <a:bodyPr lIns="0" tIns="0" rIns="0" bIns="0" rtlCol="0" anchor="t">
            <a:spAutoFit/>
          </a:bodyPr>
          <a:lstStyle/>
          <a:p>
            <a:pPr marL="0" lvl="0" indent="0">
              <a:lnSpc>
                <a:spcPts val="3499"/>
              </a:lnSpc>
              <a:spcBef>
                <a:spcPct val="0"/>
              </a:spcBef>
            </a:pPr>
            <a:r>
              <a:rPr lang="en-US" sz="2499">
                <a:solidFill>
                  <a:srgbClr val="000000"/>
                </a:solidFill>
                <a:latin typeface="Montserrat"/>
              </a:rPr>
              <a:t>example@gmail.com</a:t>
            </a:r>
          </a:p>
        </p:txBody>
      </p:sp>
      <p:sp>
        <p:nvSpPr>
          <p:cNvPr id="13" name="TextBox 13"/>
          <p:cNvSpPr txBox="1"/>
          <p:nvPr/>
        </p:nvSpPr>
        <p:spPr>
          <a:xfrm>
            <a:off x="12488438" y="5132766"/>
            <a:ext cx="4991047" cy="850900"/>
          </a:xfrm>
          <a:prstGeom prst="rect">
            <a:avLst/>
          </a:prstGeom>
        </p:spPr>
        <p:txBody>
          <a:bodyPr lIns="0" tIns="0" rIns="0" bIns="0" rtlCol="0" anchor="t">
            <a:spAutoFit/>
          </a:bodyPr>
          <a:lstStyle/>
          <a:p>
            <a:pPr marL="0" lvl="0" indent="0">
              <a:lnSpc>
                <a:spcPts val="3499"/>
              </a:lnSpc>
              <a:spcBef>
                <a:spcPct val="0"/>
              </a:spcBef>
            </a:pPr>
            <a:r>
              <a:rPr lang="en-US" sz="2499">
                <a:solidFill>
                  <a:srgbClr val="000000"/>
                </a:solidFill>
                <a:latin typeface="Montserrat"/>
              </a:rPr>
              <a:t>https://www.linkedin.com/company/mid-tier-advocacy/</a:t>
            </a:r>
          </a:p>
        </p:txBody>
      </p:sp>
      <p:sp>
        <p:nvSpPr>
          <p:cNvPr id="14" name="TextBox 14"/>
          <p:cNvSpPr txBox="1"/>
          <p:nvPr/>
        </p:nvSpPr>
        <p:spPr>
          <a:xfrm>
            <a:off x="12488438" y="6449292"/>
            <a:ext cx="5729948" cy="412750"/>
          </a:xfrm>
          <a:prstGeom prst="rect">
            <a:avLst/>
          </a:prstGeom>
        </p:spPr>
        <p:txBody>
          <a:bodyPr lIns="0" tIns="0" rIns="0" bIns="0" rtlCol="0" anchor="t">
            <a:spAutoFit/>
          </a:bodyPr>
          <a:lstStyle/>
          <a:p>
            <a:pPr marL="0" lvl="0" indent="0" algn="l">
              <a:lnSpc>
                <a:spcPts val="3499"/>
              </a:lnSpc>
              <a:spcBef>
                <a:spcPct val="0"/>
              </a:spcBef>
            </a:pPr>
            <a:r>
              <a:rPr lang="en-US" sz="2499" u="none">
                <a:solidFill>
                  <a:srgbClr val="000000"/>
                </a:solidFill>
                <a:latin typeface="Montserrat"/>
              </a:rPr>
              <a:t>www.midtier.org</a:t>
            </a:r>
          </a:p>
        </p:txBody>
      </p:sp>
      <p:sp>
        <p:nvSpPr>
          <p:cNvPr id="15" name="TextBox 15"/>
          <p:cNvSpPr txBox="1"/>
          <p:nvPr/>
        </p:nvSpPr>
        <p:spPr>
          <a:xfrm>
            <a:off x="1318856" y="1099252"/>
            <a:ext cx="7438150" cy="1237804"/>
          </a:xfrm>
          <a:prstGeom prst="rect">
            <a:avLst/>
          </a:prstGeom>
        </p:spPr>
        <p:txBody>
          <a:bodyPr lIns="0" tIns="0" rIns="0" bIns="0" rtlCol="0" anchor="t">
            <a:spAutoFit/>
          </a:bodyPr>
          <a:lstStyle/>
          <a:p>
            <a:pPr>
              <a:lnSpc>
                <a:spcPts val="9358"/>
              </a:lnSpc>
              <a:spcBef>
                <a:spcPct val="0"/>
              </a:spcBef>
            </a:pPr>
            <a:r>
              <a:rPr lang="en-US" sz="9358">
                <a:solidFill>
                  <a:srgbClr val="19598D"/>
                </a:solidFill>
                <a:latin typeface="Montserrat Extra-Bold"/>
              </a:rPr>
              <a:t>Questions?</a:t>
            </a:r>
          </a:p>
        </p:txBody>
      </p:sp>
      <p:sp>
        <p:nvSpPr>
          <p:cNvPr id="16" name="TextBox 16"/>
          <p:cNvSpPr txBox="1"/>
          <p:nvPr/>
        </p:nvSpPr>
        <p:spPr>
          <a:xfrm>
            <a:off x="1318856" y="2831645"/>
            <a:ext cx="8737289" cy="715320"/>
          </a:xfrm>
          <a:prstGeom prst="rect">
            <a:avLst/>
          </a:prstGeom>
        </p:spPr>
        <p:txBody>
          <a:bodyPr lIns="0" tIns="0" rIns="0" bIns="0" rtlCol="0" anchor="t">
            <a:spAutoFit/>
          </a:bodyPr>
          <a:lstStyle/>
          <a:p>
            <a:pPr algn="ctr">
              <a:lnSpc>
                <a:spcPts val="5875"/>
              </a:lnSpc>
            </a:pPr>
            <a:r>
              <a:rPr lang="en-US" sz="4197">
                <a:solidFill>
                  <a:srgbClr val="000000"/>
                </a:solidFill>
                <a:latin typeface="Open Sans"/>
              </a:rPr>
              <a:t>Feel free to add them into the chat!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7290178"/>
            <a:ext cx="13607623" cy="7823843"/>
          </a:xfrm>
          <a:prstGeom prst="rect">
            <a:avLst/>
          </a:prstGeom>
          <a:solidFill>
            <a:srgbClr val="19598D"/>
          </a:solidFill>
        </p:spPr>
      </p:sp>
      <p:sp>
        <p:nvSpPr>
          <p:cNvPr id="4" name="AutoShape 4"/>
          <p:cNvSpPr/>
          <p:nvPr/>
        </p:nvSpPr>
        <p:spPr>
          <a:xfrm>
            <a:off x="11769486" y="757657"/>
            <a:ext cx="9952845" cy="2397208"/>
          </a:xfrm>
          <a:prstGeom prst="rect">
            <a:avLst/>
          </a:prstGeom>
          <a:solidFill>
            <a:srgbClr val="57C1D4"/>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6" name="AutoShape 6"/>
          <p:cNvSpPr/>
          <p:nvPr/>
        </p:nvSpPr>
        <p:spPr>
          <a:xfrm rot="-5420002">
            <a:off x="16788708" y="2128146"/>
            <a:ext cx="1216428" cy="0"/>
          </a:xfrm>
          <a:prstGeom prst="line">
            <a:avLst/>
          </a:prstGeom>
          <a:ln w="28575" cap="rnd">
            <a:solidFill>
              <a:srgbClr val="D9D9D9"/>
            </a:solidFill>
            <a:prstDash val="solid"/>
            <a:headEnd type="none" w="sm" len="sm"/>
            <a:tailEnd type="none" w="sm" len="sm"/>
          </a:ln>
        </p:spPr>
      </p:sp>
      <p:pic>
        <p:nvPicPr>
          <p:cNvPr id="7" name="Picture 7"/>
          <p:cNvPicPr>
            <a:picLocks noChangeAspect="1"/>
          </p:cNvPicPr>
          <p:nvPr/>
        </p:nvPicPr>
        <p:blipFill>
          <a:blip r:embed="rId4"/>
          <a:srcRect/>
          <a:stretch>
            <a:fillRect/>
          </a:stretch>
        </p:blipFill>
        <p:spPr>
          <a:xfrm>
            <a:off x="1471986" y="1534230"/>
            <a:ext cx="4927710" cy="2029057"/>
          </a:xfrm>
          <a:prstGeom prst="rect">
            <a:avLst/>
          </a:prstGeom>
        </p:spPr>
      </p:pic>
      <p:pic>
        <p:nvPicPr>
          <p:cNvPr id="8" name="Picture 8"/>
          <p:cNvPicPr>
            <a:picLocks noChangeAspect="1"/>
          </p:cNvPicPr>
          <p:nvPr/>
        </p:nvPicPr>
        <p:blipFill>
          <a:blip r:embed="rId5"/>
          <a:srcRect/>
          <a:stretch>
            <a:fillRect/>
          </a:stretch>
        </p:blipFill>
        <p:spPr>
          <a:xfrm>
            <a:off x="2201688" y="4823459"/>
            <a:ext cx="3468306" cy="4933438"/>
          </a:xfrm>
          <a:prstGeom prst="rect">
            <a:avLst/>
          </a:prstGeom>
        </p:spPr>
      </p:pic>
      <p:sp>
        <p:nvSpPr>
          <p:cNvPr id="9" name="TextBox 9"/>
          <p:cNvSpPr txBox="1"/>
          <p:nvPr/>
        </p:nvSpPr>
        <p:spPr>
          <a:xfrm>
            <a:off x="8874225" y="1686630"/>
            <a:ext cx="6787591" cy="1064007"/>
          </a:xfrm>
          <a:prstGeom prst="rect">
            <a:avLst/>
          </a:prstGeom>
        </p:spPr>
        <p:txBody>
          <a:bodyPr lIns="0" tIns="0" rIns="0" bIns="0" rtlCol="0" anchor="t">
            <a:spAutoFit/>
          </a:bodyPr>
          <a:lstStyle/>
          <a:p>
            <a:pPr>
              <a:lnSpc>
                <a:spcPts val="8057"/>
              </a:lnSpc>
              <a:spcBef>
                <a:spcPct val="0"/>
              </a:spcBef>
            </a:pPr>
            <a:r>
              <a:rPr lang="en-US" sz="8057" dirty="0">
                <a:solidFill>
                  <a:srgbClr val="19598D"/>
                </a:solidFill>
                <a:latin typeface="Open Sans Extra Bold" panose="020B0604020202020204" charset="0"/>
                <a:ea typeface="Open Sans Extra Bold" panose="020B0604020202020204" charset="0"/>
                <a:cs typeface="Open Sans Extra Bold" panose="020B0604020202020204" charset="0"/>
              </a:rPr>
              <a:t>Moderator</a:t>
            </a:r>
          </a:p>
        </p:txBody>
      </p:sp>
      <p:sp>
        <p:nvSpPr>
          <p:cNvPr id="10" name="TextBox 10"/>
          <p:cNvSpPr txBox="1"/>
          <p:nvPr/>
        </p:nvSpPr>
        <p:spPr>
          <a:xfrm>
            <a:off x="8991600" y="3679609"/>
            <a:ext cx="9062393" cy="6056927"/>
          </a:xfrm>
          <a:prstGeom prst="rect">
            <a:avLst/>
          </a:prstGeom>
        </p:spPr>
        <p:txBody>
          <a:bodyPr wrap="square" lIns="0" tIns="0" rIns="0" bIns="0" rtlCol="0" anchor="t">
            <a:spAutoFit/>
          </a:bodyPr>
          <a:lstStyle/>
          <a:p>
            <a:pPr algn="just">
              <a:lnSpc>
                <a:spcPts val="3499"/>
              </a:lnSpc>
            </a:pPr>
            <a:r>
              <a:rPr lang="en-US" sz="2800" dirty="0">
                <a:solidFill>
                  <a:srgbClr val="000000"/>
                </a:solidFill>
              </a:rPr>
              <a:t>Ms. Tonya, Founder &amp; Chairman Mid-Tier Advocacy Inc.</a:t>
            </a:r>
          </a:p>
          <a:p>
            <a:pPr algn="just">
              <a:lnSpc>
                <a:spcPts val="3499"/>
              </a:lnSpc>
            </a:pPr>
            <a:endParaRPr lang="en-US" sz="2800" dirty="0">
              <a:solidFill>
                <a:srgbClr val="000000"/>
              </a:solidFill>
            </a:endParaRPr>
          </a:p>
          <a:p>
            <a:r>
              <a:rPr lang="en-US" sz="2800" dirty="0"/>
              <a:t>Mid-Tier Advocacy, Inc. (MTA) was established to work toward the elimination of the competitive disadvantage facing small emerging and mid-tier government support services companies.  As a 501(c)3 nonprofit, nonpartisan organization, MTA works to increase awareness of the challenges facing businesses that are no longer considered small due to the fact that they have outgrown their current size standards.</a:t>
            </a:r>
          </a:p>
          <a:p>
            <a:endParaRPr lang="en-US" sz="2800" dirty="0"/>
          </a:p>
          <a:p>
            <a:r>
              <a:rPr lang="en-US" sz="2800" dirty="0"/>
              <a:t>MTA leverages the collective voice of its members to influence federal policies that impact their growth and sustainability. </a:t>
            </a:r>
          </a:p>
          <a:p>
            <a:pPr algn="just">
              <a:lnSpc>
                <a:spcPts val="3499"/>
              </a:lnSpc>
            </a:pPr>
            <a:endParaRPr lang="en-US" sz="2499" dirty="0">
              <a:solidFill>
                <a:srgbClr val="000000"/>
              </a:solidFill>
              <a:latin typeface="Montserrat"/>
            </a:endParaRPr>
          </a:p>
          <a:p>
            <a:pPr algn="just">
              <a:lnSpc>
                <a:spcPts val="3499"/>
              </a:lnSpc>
            </a:pPr>
            <a:endParaRPr lang="en-US" sz="2499" dirty="0">
              <a:solidFill>
                <a:srgbClr val="000000"/>
              </a:solidFill>
              <a:latin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5143500"/>
            <a:ext cx="18852841" cy="6145838"/>
          </a:xfrm>
          <a:prstGeom prst="rect">
            <a:avLst/>
          </a:prstGeom>
          <a:solidFill>
            <a:srgbClr val="19598D"/>
          </a:solidFill>
        </p:spPr>
      </p:sp>
      <p:sp>
        <p:nvSpPr>
          <p:cNvPr id="3" name="AutoShape 3"/>
          <p:cNvSpPr/>
          <p:nvPr/>
        </p:nvSpPr>
        <p:spPr>
          <a:xfrm>
            <a:off x="9682553" y="4783745"/>
            <a:ext cx="3359619" cy="2206133"/>
          </a:xfrm>
          <a:prstGeom prst="rect">
            <a:avLst/>
          </a:prstGeom>
          <a:solidFill>
            <a:srgbClr val="FFFFFF"/>
          </a:solidFill>
        </p:spPr>
      </p:sp>
      <p:sp>
        <p:nvSpPr>
          <p:cNvPr id="4" name="AutoShape 4"/>
          <p:cNvSpPr/>
          <p:nvPr/>
        </p:nvSpPr>
        <p:spPr>
          <a:xfrm>
            <a:off x="13899681" y="4783745"/>
            <a:ext cx="3359619" cy="2206133"/>
          </a:xfrm>
          <a:prstGeom prst="rect">
            <a:avLst/>
          </a:prstGeom>
          <a:solidFill>
            <a:srgbClr val="FFFFFF"/>
          </a:solidFill>
        </p:spPr>
      </p:sp>
      <p:sp>
        <p:nvSpPr>
          <p:cNvPr id="5" name="AutoShape 5"/>
          <p:cNvSpPr/>
          <p:nvPr/>
        </p:nvSpPr>
        <p:spPr>
          <a:xfrm>
            <a:off x="1028700" y="4783745"/>
            <a:ext cx="3359619" cy="2206133"/>
          </a:xfrm>
          <a:prstGeom prst="rect">
            <a:avLst/>
          </a:prstGeom>
          <a:solidFill>
            <a:srgbClr val="FFFFFF"/>
          </a:solidFill>
        </p:spPr>
      </p:sp>
      <p:grpSp>
        <p:nvGrpSpPr>
          <p:cNvPr id="6" name="Group 6"/>
          <p:cNvGrpSpPr/>
          <p:nvPr/>
        </p:nvGrpSpPr>
        <p:grpSpPr>
          <a:xfrm>
            <a:off x="1361816" y="3327164"/>
            <a:ext cx="2693387" cy="3442172"/>
            <a:chOff x="0" y="0"/>
            <a:chExt cx="3591183" cy="4589562"/>
          </a:xfrm>
        </p:grpSpPr>
        <p:pic>
          <p:nvPicPr>
            <p:cNvPr id="7" name="Picture 7"/>
            <p:cNvPicPr>
              <a:picLocks noChangeAspect="1"/>
            </p:cNvPicPr>
            <p:nvPr/>
          </p:nvPicPr>
          <p:blipFill>
            <a:blip r:embed="rId2"/>
            <a:srcRect l="1095" r="1095"/>
            <a:stretch>
              <a:fillRect/>
            </a:stretch>
          </p:blipFill>
          <p:spPr>
            <a:xfrm>
              <a:off x="0" y="0"/>
              <a:ext cx="3591183" cy="4589562"/>
            </a:xfrm>
            <a:prstGeom prst="rect">
              <a:avLst/>
            </a:prstGeom>
          </p:spPr>
        </p:pic>
      </p:grpSp>
      <p:sp>
        <p:nvSpPr>
          <p:cNvPr id="8" name="AutoShape 8"/>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9" name="Picture 9"/>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2593" y="1249973"/>
            <a:ext cx="844062" cy="211015"/>
          </a:xfrm>
          <a:prstGeom prst="rect">
            <a:avLst/>
          </a:prstGeom>
        </p:spPr>
      </p:pic>
      <p:pic>
        <p:nvPicPr>
          <p:cNvPr id="10" name="Picture 10"/>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281345" y="1249973"/>
            <a:ext cx="844062" cy="211015"/>
          </a:xfrm>
          <a:prstGeom prst="rect">
            <a:avLst/>
          </a:prstGeom>
        </p:spPr>
      </p:pic>
      <p:sp>
        <p:nvSpPr>
          <p:cNvPr id="11" name="AutoShape 11"/>
          <p:cNvSpPr/>
          <p:nvPr/>
        </p:nvSpPr>
        <p:spPr>
          <a:xfrm rot="-5376337">
            <a:off x="-453259" y="3241875"/>
            <a:ext cx="2075766" cy="0"/>
          </a:xfrm>
          <a:prstGeom prst="line">
            <a:avLst/>
          </a:prstGeom>
          <a:ln w="28575" cap="rnd">
            <a:solidFill>
              <a:srgbClr val="D9D9D9">
                <a:alpha val="74902"/>
              </a:srgbClr>
            </a:solidFill>
            <a:prstDash val="solid"/>
            <a:headEnd type="none" w="sm" len="sm"/>
            <a:tailEnd type="none" w="sm" len="sm"/>
          </a:ln>
        </p:spPr>
      </p:sp>
      <p:sp>
        <p:nvSpPr>
          <p:cNvPr id="12" name="AutoShape 12"/>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sp>
        <p:nvSpPr>
          <p:cNvPr id="13" name="AutoShape 13"/>
          <p:cNvSpPr/>
          <p:nvPr/>
        </p:nvSpPr>
        <p:spPr>
          <a:xfrm>
            <a:off x="5330888" y="4783745"/>
            <a:ext cx="3359619" cy="2206133"/>
          </a:xfrm>
          <a:prstGeom prst="rect">
            <a:avLst/>
          </a:prstGeom>
          <a:solidFill>
            <a:srgbClr val="FFFFFF"/>
          </a:solidFill>
        </p:spPr>
      </p:sp>
      <p:grpSp>
        <p:nvGrpSpPr>
          <p:cNvPr id="14" name="Group 14"/>
          <p:cNvGrpSpPr/>
          <p:nvPr/>
        </p:nvGrpSpPr>
        <p:grpSpPr>
          <a:xfrm>
            <a:off x="5664004" y="3327164"/>
            <a:ext cx="2693387" cy="3442172"/>
            <a:chOff x="0" y="0"/>
            <a:chExt cx="3591183" cy="4589562"/>
          </a:xfrm>
        </p:grpSpPr>
        <p:pic>
          <p:nvPicPr>
            <p:cNvPr id="15" name="Picture 15"/>
            <p:cNvPicPr>
              <a:picLocks noChangeAspect="1"/>
            </p:cNvPicPr>
            <p:nvPr/>
          </p:nvPicPr>
          <p:blipFill>
            <a:blip r:embed="rId5"/>
            <a:srcRect l="1174" r="1174"/>
            <a:stretch>
              <a:fillRect/>
            </a:stretch>
          </p:blipFill>
          <p:spPr>
            <a:xfrm>
              <a:off x="0" y="0"/>
              <a:ext cx="3591183" cy="4589562"/>
            </a:xfrm>
            <a:prstGeom prst="rect">
              <a:avLst/>
            </a:prstGeom>
          </p:spPr>
        </p:pic>
      </p:grpSp>
      <p:grpSp>
        <p:nvGrpSpPr>
          <p:cNvPr id="16" name="Group 16"/>
          <p:cNvGrpSpPr/>
          <p:nvPr/>
        </p:nvGrpSpPr>
        <p:grpSpPr>
          <a:xfrm>
            <a:off x="10015669" y="3327164"/>
            <a:ext cx="2693387" cy="3442172"/>
            <a:chOff x="0" y="0"/>
            <a:chExt cx="3591183" cy="4589562"/>
          </a:xfrm>
        </p:grpSpPr>
        <p:pic>
          <p:nvPicPr>
            <p:cNvPr id="17" name="Picture 17"/>
            <p:cNvPicPr>
              <a:picLocks noChangeAspect="1"/>
            </p:cNvPicPr>
            <p:nvPr/>
          </p:nvPicPr>
          <p:blipFill>
            <a:blip r:embed="rId6"/>
            <a:srcRect l="1095" r="1095"/>
            <a:stretch>
              <a:fillRect/>
            </a:stretch>
          </p:blipFill>
          <p:spPr>
            <a:xfrm>
              <a:off x="0" y="0"/>
              <a:ext cx="3591183" cy="4589562"/>
            </a:xfrm>
            <a:prstGeom prst="rect">
              <a:avLst/>
            </a:prstGeom>
          </p:spPr>
        </p:pic>
      </p:grpSp>
      <p:grpSp>
        <p:nvGrpSpPr>
          <p:cNvPr id="18" name="Group 18"/>
          <p:cNvGrpSpPr/>
          <p:nvPr/>
        </p:nvGrpSpPr>
        <p:grpSpPr>
          <a:xfrm>
            <a:off x="14232797" y="3327164"/>
            <a:ext cx="2693387" cy="3442172"/>
            <a:chOff x="0" y="0"/>
            <a:chExt cx="3591183" cy="4589562"/>
          </a:xfrm>
        </p:grpSpPr>
        <p:pic>
          <p:nvPicPr>
            <p:cNvPr id="19" name="Picture 19"/>
            <p:cNvPicPr>
              <a:picLocks noChangeAspect="1"/>
            </p:cNvPicPr>
            <p:nvPr/>
          </p:nvPicPr>
          <p:blipFill>
            <a:blip r:embed="rId7"/>
            <a:srcRect l="9509" r="9509"/>
            <a:stretch>
              <a:fillRect/>
            </a:stretch>
          </p:blipFill>
          <p:spPr>
            <a:xfrm>
              <a:off x="0" y="0"/>
              <a:ext cx="3591183" cy="4589562"/>
            </a:xfrm>
            <a:prstGeom prst="rect">
              <a:avLst/>
            </a:prstGeom>
          </p:spPr>
        </p:pic>
      </p:grpSp>
      <p:sp>
        <p:nvSpPr>
          <p:cNvPr id="20" name="TextBox 20"/>
          <p:cNvSpPr txBox="1"/>
          <p:nvPr/>
        </p:nvSpPr>
        <p:spPr>
          <a:xfrm>
            <a:off x="4601390" y="7313719"/>
            <a:ext cx="4818614" cy="363882"/>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lack" panose="020B0A04020102020204" pitchFamily="34" charset="0"/>
              </a:rPr>
              <a:t>Ms. Nina Albert</a:t>
            </a:r>
          </a:p>
        </p:txBody>
      </p:sp>
      <p:sp>
        <p:nvSpPr>
          <p:cNvPr id="21" name="TextBox 21"/>
          <p:cNvSpPr txBox="1"/>
          <p:nvPr/>
        </p:nvSpPr>
        <p:spPr>
          <a:xfrm>
            <a:off x="4739392" y="7904274"/>
            <a:ext cx="4542610" cy="669414"/>
          </a:xfrm>
          <a:prstGeom prst="rect">
            <a:avLst/>
          </a:prstGeom>
        </p:spPr>
        <p:txBody>
          <a:bodyPr lIns="0" tIns="0" rIns="0" bIns="0" rtlCol="0" anchor="t">
            <a:spAutoFit/>
          </a:bodyPr>
          <a:lstStyle/>
          <a:p>
            <a:pPr algn="ctr">
              <a:lnSpc>
                <a:spcPts val="2500"/>
              </a:lnSpc>
              <a:spcBef>
                <a:spcPct val="0"/>
              </a:spcBef>
            </a:pPr>
            <a:r>
              <a:rPr lang="en-US" sz="3200" i="1" dirty="0">
                <a:solidFill>
                  <a:srgbClr val="FFFFFF"/>
                </a:solidFill>
              </a:rPr>
              <a:t>GSA Commissioner</a:t>
            </a:r>
          </a:p>
          <a:p>
            <a:pPr algn="ctr">
              <a:lnSpc>
                <a:spcPts val="2500"/>
              </a:lnSpc>
              <a:spcBef>
                <a:spcPct val="0"/>
              </a:spcBef>
            </a:pPr>
            <a:r>
              <a:rPr lang="en-US" sz="3200" i="1" dirty="0">
                <a:solidFill>
                  <a:srgbClr val="FFFFFF"/>
                </a:solidFill>
              </a:rPr>
              <a:t> for Public Building Service</a:t>
            </a:r>
          </a:p>
        </p:txBody>
      </p:sp>
      <p:sp>
        <p:nvSpPr>
          <p:cNvPr id="22" name="TextBox 22"/>
          <p:cNvSpPr txBox="1"/>
          <p:nvPr/>
        </p:nvSpPr>
        <p:spPr>
          <a:xfrm>
            <a:off x="8953056" y="7313719"/>
            <a:ext cx="4818614" cy="363882"/>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lack" panose="020B0A04020102020204" pitchFamily="34" charset="0"/>
              </a:rPr>
              <a:t>Mr. Sonny Hashmi</a:t>
            </a:r>
          </a:p>
        </p:txBody>
      </p:sp>
      <p:sp>
        <p:nvSpPr>
          <p:cNvPr id="23" name="TextBox 23"/>
          <p:cNvSpPr txBox="1"/>
          <p:nvPr/>
        </p:nvSpPr>
        <p:spPr>
          <a:xfrm>
            <a:off x="9444744" y="7904274"/>
            <a:ext cx="3835239" cy="990015"/>
          </a:xfrm>
          <a:prstGeom prst="rect">
            <a:avLst/>
          </a:prstGeom>
        </p:spPr>
        <p:txBody>
          <a:bodyPr lIns="0" tIns="0" rIns="0" bIns="0" rtlCol="0" anchor="t">
            <a:spAutoFit/>
          </a:bodyPr>
          <a:lstStyle/>
          <a:p>
            <a:pPr algn="ctr">
              <a:lnSpc>
                <a:spcPts val="2500"/>
              </a:lnSpc>
              <a:spcBef>
                <a:spcPct val="0"/>
              </a:spcBef>
            </a:pPr>
            <a:r>
              <a:rPr lang="en-US" sz="3200" i="1" dirty="0">
                <a:solidFill>
                  <a:srgbClr val="FFFFFF"/>
                </a:solidFill>
              </a:rPr>
              <a:t>GSA Commissioner for Federal Acquisition</a:t>
            </a:r>
          </a:p>
          <a:p>
            <a:pPr algn="ctr">
              <a:lnSpc>
                <a:spcPts val="2500"/>
              </a:lnSpc>
              <a:spcBef>
                <a:spcPct val="0"/>
              </a:spcBef>
            </a:pPr>
            <a:r>
              <a:rPr lang="en-US" sz="3200" i="1" dirty="0">
                <a:solidFill>
                  <a:srgbClr val="FFFFFF"/>
                </a:solidFill>
              </a:rPr>
              <a:t>Service</a:t>
            </a:r>
          </a:p>
        </p:txBody>
      </p:sp>
      <p:sp>
        <p:nvSpPr>
          <p:cNvPr id="24" name="TextBox 24"/>
          <p:cNvSpPr txBox="1"/>
          <p:nvPr/>
        </p:nvSpPr>
        <p:spPr>
          <a:xfrm rot="-60000">
            <a:off x="13170765" y="7310208"/>
            <a:ext cx="4818614" cy="363882"/>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lack" panose="020B0A04020102020204" pitchFamily="34" charset="0"/>
              </a:rPr>
              <a:t>Mr. John Hale III</a:t>
            </a:r>
          </a:p>
        </p:txBody>
      </p:sp>
      <p:sp>
        <p:nvSpPr>
          <p:cNvPr id="25" name="TextBox 25"/>
          <p:cNvSpPr txBox="1"/>
          <p:nvPr/>
        </p:nvSpPr>
        <p:spPr>
          <a:xfrm>
            <a:off x="13170183" y="7904274"/>
            <a:ext cx="4818614" cy="990015"/>
          </a:xfrm>
          <a:prstGeom prst="rect">
            <a:avLst/>
          </a:prstGeom>
        </p:spPr>
        <p:txBody>
          <a:bodyPr lIns="0" tIns="0" rIns="0" bIns="0" rtlCol="0" anchor="t">
            <a:spAutoFit/>
          </a:bodyPr>
          <a:lstStyle/>
          <a:p>
            <a:pPr algn="ctr">
              <a:lnSpc>
                <a:spcPts val="2500"/>
              </a:lnSpc>
              <a:spcBef>
                <a:spcPct val="0"/>
              </a:spcBef>
            </a:pPr>
            <a:r>
              <a:rPr lang="en-US" sz="3200" i="1" dirty="0">
                <a:solidFill>
                  <a:srgbClr val="FFFFFF"/>
                </a:solidFill>
              </a:rPr>
              <a:t>The Cornerstone Group “Former Director“</a:t>
            </a:r>
          </a:p>
          <a:p>
            <a:pPr algn="ctr">
              <a:lnSpc>
                <a:spcPts val="2500"/>
              </a:lnSpc>
              <a:spcBef>
                <a:spcPct val="0"/>
              </a:spcBef>
            </a:pPr>
            <a:r>
              <a:rPr lang="en-US" sz="3200" i="1" dirty="0">
                <a:solidFill>
                  <a:srgbClr val="FFFFFF"/>
                </a:solidFill>
              </a:rPr>
              <a:t>Dept. of Energy (OSDBU)</a:t>
            </a:r>
          </a:p>
        </p:txBody>
      </p:sp>
      <p:sp>
        <p:nvSpPr>
          <p:cNvPr id="26" name="TextBox 26"/>
          <p:cNvSpPr txBox="1"/>
          <p:nvPr/>
        </p:nvSpPr>
        <p:spPr>
          <a:xfrm>
            <a:off x="5857874" y="1181100"/>
            <a:ext cx="6572251" cy="1060451"/>
          </a:xfrm>
          <a:prstGeom prst="rect">
            <a:avLst/>
          </a:prstGeom>
        </p:spPr>
        <p:txBody>
          <a:bodyPr lIns="0" tIns="0" rIns="0" bIns="0" rtlCol="0" anchor="t">
            <a:spAutoFit/>
          </a:bodyPr>
          <a:lstStyle/>
          <a:p>
            <a:pPr algn="ctr">
              <a:lnSpc>
                <a:spcPts val="8000"/>
              </a:lnSpc>
              <a:spcBef>
                <a:spcPct val="0"/>
              </a:spcBef>
            </a:pPr>
            <a:r>
              <a:rPr lang="en-US" sz="8000" dirty="0">
                <a:solidFill>
                  <a:srgbClr val="000000"/>
                </a:solidFill>
                <a:latin typeface="Arial Black" panose="020B0A04020102020204" pitchFamily="34" charset="0"/>
              </a:rPr>
              <a:t>Panelists</a:t>
            </a:r>
          </a:p>
        </p:txBody>
      </p:sp>
      <p:sp>
        <p:nvSpPr>
          <p:cNvPr id="27" name="TextBox 27"/>
          <p:cNvSpPr txBox="1"/>
          <p:nvPr/>
        </p:nvSpPr>
        <p:spPr>
          <a:xfrm>
            <a:off x="299202" y="7313719"/>
            <a:ext cx="4818614" cy="364074"/>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lack" panose="020B0A04020102020204" pitchFamily="34" charset="0"/>
              </a:rPr>
              <a:t>Ms. Shelby Scales</a:t>
            </a:r>
          </a:p>
        </p:txBody>
      </p:sp>
      <p:sp>
        <p:nvSpPr>
          <p:cNvPr id="28" name="TextBox 28"/>
          <p:cNvSpPr txBox="1"/>
          <p:nvPr/>
        </p:nvSpPr>
        <p:spPr>
          <a:xfrm>
            <a:off x="663951" y="7904274"/>
            <a:ext cx="4089117" cy="669414"/>
          </a:xfrm>
          <a:prstGeom prst="rect">
            <a:avLst/>
          </a:prstGeom>
        </p:spPr>
        <p:txBody>
          <a:bodyPr lIns="0" tIns="0" rIns="0" bIns="0" rtlCol="0" anchor="t">
            <a:spAutoFit/>
          </a:bodyPr>
          <a:lstStyle/>
          <a:p>
            <a:pPr algn="ctr">
              <a:lnSpc>
                <a:spcPts val="2500"/>
              </a:lnSpc>
              <a:spcBef>
                <a:spcPct val="0"/>
              </a:spcBef>
            </a:pPr>
            <a:r>
              <a:rPr lang="en-US" sz="3200" i="1" dirty="0">
                <a:solidFill>
                  <a:srgbClr val="FFFFFF"/>
                </a:solidFill>
              </a:rPr>
              <a:t>Dept. of Transportation</a:t>
            </a:r>
          </a:p>
          <a:p>
            <a:pPr algn="ctr">
              <a:lnSpc>
                <a:spcPts val="2500"/>
              </a:lnSpc>
              <a:spcBef>
                <a:spcPct val="0"/>
              </a:spcBef>
            </a:pPr>
            <a:r>
              <a:rPr lang="en-US" sz="3200" i="1" dirty="0">
                <a:solidFill>
                  <a:srgbClr val="FFFFFF"/>
                </a:solidFill>
              </a:rPr>
              <a:t>Director (OSDBU)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2824289"/>
          </a:xfrm>
          <a:prstGeom prst="rect">
            <a:avLst/>
          </a:prstGeom>
          <a:solidFill>
            <a:srgbClr val="19598D"/>
          </a:solidFill>
        </p:spPr>
      </p:sp>
      <p:sp>
        <p:nvSpPr>
          <p:cNvPr id="3" name="TextBox 3"/>
          <p:cNvSpPr txBox="1"/>
          <p:nvPr/>
        </p:nvSpPr>
        <p:spPr>
          <a:xfrm>
            <a:off x="-203776" y="47778"/>
            <a:ext cx="10820400" cy="1509837"/>
          </a:xfrm>
          <a:prstGeom prst="rect">
            <a:avLst/>
          </a:prstGeom>
        </p:spPr>
        <p:txBody>
          <a:bodyPr wrap="square" lIns="0" tIns="0" rIns="0" bIns="0" rtlCol="0" anchor="t">
            <a:spAutoFit/>
          </a:bodyPr>
          <a:lstStyle/>
          <a:p>
            <a:pPr algn="ctr">
              <a:lnSpc>
                <a:spcPts val="12599"/>
              </a:lnSpc>
            </a:pPr>
            <a:r>
              <a:rPr lang="en-US" sz="9000" dirty="0">
                <a:solidFill>
                  <a:srgbClr val="FEFEFE"/>
                </a:solidFill>
                <a:latin typeface="Open Sans Extra Bold"/>
              </a:rPr>
              <a:t>Ms. Shelby Scales</a:t>
            </a:r>
          </a:p>
        </p:txBody>
      </p:sp>
      <p:sp>
        <p:nvSpPr>
          <p:cNvPr id="4" name="TextBox 4"/>
          <p:cNvSpPr txBox="1"/>
          <p:nvPr/>
        </p:nvSpPr>
        <p:spPr>
          <a:xfrm>
            <a:off x="1066800" y="3656905"/>
            <a:ext cx="10439394" cy="5601533"/>
          </a:xfrm>
          <a:prstGeom prst="rect">
            <a:avLst/>
          </a:prstGeom>
        </p:spPr>
        <p:txBody>
          <a:bodyPr wrap="square" lIns="0" tIns="0" rIns="0" bIns="0" rtlCol="0" anchor="t">
            <a:spAutoFit/>
          </a:bodyPr>
          <a:lstStyle/>
          <a:p>
            <a:r>
              <a:rPr lang="en-US" sz="2800" dirty="0"/>
              <a:t>Shelby M. Scales serves as the Director of the Office of Small and Disadvantaged Business Utilization (OSDBU). Ms. Scales has 21 years in small business development and diversity inclusion. Scales, an entrepreneurial advocate, is the former Director of the Office of Civil Rights with North Carolina Department of Transportation where she administered civil rights programming for all modes of transportation.  </a:t>
            </a:r>
          </a:p>
          <a:p>
            <a:endParaRPr lang="en-US" sz="2800" dirty="0"/>
          </a:p>
          <a:p>
            <a:r>
              <a:rPr lang="en-US" sz="2800" dirty="0"/>
              <a:t>She also served as President &amp; CEO of the Airport Minority Advisory Council (AMAC), an organization established nearly 30 years ago to promote the full participation of minorities and women in the aviation and airport contracting environment. She leveraged her leadership skills among the AMAC board of directors, its staff and members, and airports executives, affiliated organizations, and legislative leaders.</a:t>
            </a:r>
            <a:endParaRPr lang="en-US" sz="2800" dirty="0">
              <a:solidFill>
                <a:srgbClr val="000000"/>
              </a:solidFill>
              <a:latin typeface="Open Sans Light"/>
            </a:endParaRPr>
          </a:p>
        </p:txBody>
      </p:sp>
      <p:sp>
        <p:nvSpPr>
          <p:cNvPr id="5" name="AutoShape 5"/>
          <p:cNvSpPr/>
          <p:nvPr/>
        </p:nvSpPr>
        <p:spPr>
          <a:xfrm>
            <a:off x="11196652" y="1368924"/>
            <a:ext cx="9952845" cy="2397208"/>
          </a:xfrm>
          <a:prstGeom prst="rect">
            <a:avLst/>
          </a:prstGeom>
          <a:solidFill>
            <a:srgbClr val="57C1D4"/>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71352" y="652149"/>
            <a:ext cx="844062" cy="211015"/>
          </a:xfrm>
          <a:prstGeom prst="rect">
            <a:avLst/>
          </a:prstGeom>
        </p:spPr>
      </p:pic>
      <p:sp>
        <p:nvSpPr>
          <p:cNvPr id="7" name="AutoShape 7"/>
          <p:cNvSpPr/>
          <p:nvPr/>
        </p:nvSpPr>
        <p:spPr>
          <a:xfrm rot="-5400000">
            <a:off x="16534289" y="2379036"/>
            <a:ext cx="1718187" cy="0"/>
          </a:xfrm>
          <a:prstGeom prst="line">
            <a:avLst/>
          </a:prstGeom>
          <a:ln w="28575" cap="rnd">
            <a:solidFill>
              <a:srgbClr val="D9D9D9"/>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286875"/>
            <a:ext cx="18852841" cy="0"/>
          </a:xfrm>
          <a:prstGeom prst="line">
            <a:avLst/>
          </a:prstGeom>
          <a:ln w="28575" cap="rnd">
            <a:solidFill>
              <a:srgbClr val="D9D9D9"/>
            </a:solidFill>
            <a:prstDash val="solid"/>
            <a:headEnd type="none" w="sm" len="sm"/>
            <a:tailEnd type="none" w="sm" len="sm"/>
          </a:ln>
        </p:spPr>
      </p:sp>
      <p:pic>
        <p:nvPicPr>
          <p:cNvPr id="3" name="Picture 3"/>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5412" y="1249973"/>
            <a:ext cx="844062" cy="211015"/>
          </a:xfrm>
          <a:prstGeom prst="rect">
            <a:avLst/>
          </a:prstGeom>
        </p:spPr>
      </p:pic>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5" name="TextBox 5"/>
          <p:cNvSpPr txBox="1"/>
          <p:nvPr/>
        </p:nvSpPr>
        <p:spPr>
          <a:xfrm>
            <a:off x="12155670" y="9486900"/>
            <a:ext cx="5066068" cy="271160"/>
          </a:xfrm>
          <a:prstGeom prst="rect">
            <a:avLst/>
          </a:prstGeom>
        </p:spPr>
        <p:txBody>
          <a:bodyPr lIns="0" tIns="0" rIns="0" bIns="0" rtlCol="0" anchor="t">
            <a:spAutoFit/>
          </a:bodyPr>
          <a:lstStyle/>
          <a:p>
            <a:pPr marL="0" lvl="0" indent="0" algn="r">
              <a:lnSpc>
                <a:spcPts val="2050"/>
              </a:lnSpc>
              <a:spcBef>
                <a:spcPct val="0"/>
              </a:spcBef>
            </a:pPr>
            <a:r>
              <a:rPr lang="en-US" sz="2050" u="none">
                <a:solidFill>
                  <a:srgbClr val="D9D9D9"/>
                </a:solidFill>
                <a:latin typeface="Montserrat"/>
              </a:rPr>
              <a:t>Presented By : Larana Corporate</a:t>
            </a:r>
          </a:p>
        </p:txBody>
      </p:sp>
      <p:sp>
        <p:nvSpPr>
          <p:cNvPr id="6" name="TextBox 6"/>
          <p:cNvSpPr txBox="1"/>
          <p:nvPr/>
        </p:nvSpPr>
        <p:spPr>
          <a:xfrm>
            <a:off x="1028700" y="9486900"/>
            <a:ext cx="5099376" cy="271160"/>
          </a:xfrm>
          <a:prstGeom prst="rect">
            <a:avLst/>
          </a:prstGeom>
        </p:spPr>
        <p:txBody>
          <a:bodyPr lIns="0" tIns="0" rIns="0" bIns="0" rtlCol="0" anchor="t">
            <a:spAutoFit/>
          </a:bodyPr>
          <a:lstStyle/>
          <a:p>
            <a:pPr>
              <a:lnSpc>
                <a:spcPts val="2050"/>
              </a:lnSpc>
            </a:pPr>
            <a:r>
              <a:rPr lang="en-US" sz="2050">
                <a:solidFill>
                  <a:srgbClr val="D9D9D9"/>
                </a:solidFill>
                <a:latin typeface="Montserrat"/>
              </a:rPr>
              <a:t>www.reallygreatsite.com</a:t>
            </a:r>
          </a:p>
        </p:txBody>
      </p:sp>
      <p:sp>
        <p:nvSpPr>
          <p:cNvPr id="7" name="TextBox 7"/>
          <p:cNvSpPr txBox="1"/>
          <p:nvPr/>
        </p:nvSpPr>
        <p:spPr>
          <a:xfrm>
            <a:off x="1028700" y="1085850"/>
            <a:ext cx="6308824" cy="3079751"/>
          </a:xfrm>
          <a:prstGeom prst="rect">
            <a:avLst/>
          </a:prstGeom>
        </p:spPr>
        <p:txBody>
          <a:bodyPr lIns="0" tIns="0" rIns="0" bIns="0" rtlCol="0" anchor="t">
            <a:spAutoFit/>
          </a:bodyPr>
          <a:lstStyle/>
          <a:p>
            <a:pPr>
              <a:lnSpc>
                <a:spcPts val="8000"/>
              </a:lnSpc>
            </a:pPr>
            <a:r>
              <a:rPr lang="en-US" sz="8000" dirty="0">
                <a:solidFill>
                  <a:srgbClr val="19598D"/>
                </a:solidFill>
                <a:latin typeface="Open Sans Extra Bold" panose="020B0604020202020204" charset="0"/>
                <a:ea typeface="Open Sans Extra Bold" panose="020B0604020202020204" charset="0"/>
                <a:cs typeface="Open Sans Extra Bold" panose="020B0604020202020204" charset="0"/>
              </a:rPr>
              <a:t>Ms. Shelby M. Scales</a:t>
            </a:r>
          </a:p>
          <a:p>
            <a:pPr>
              <a:lnSpc>
                <a:spcPts val="8000"/>
              </a:lnSpc>
              <a:spcBef>
                <a:spcPct val="0"/>
              </a:spcBef>
            </a:pPr>
            <a:endParaRPr lang="en-US" sz="8000" dirty="0">
              <a:solidFill>
                <a:srgbClr val="19598D"/>
              </a:solidFill>
              <a:latin typeface="Montserrat Extra-Bold"/>
            </a:endParaRPr>
          </a:p>
        </p:txBody>
      </p:sp>
      <p:sp>
        <p:nvSpPr>
          <p:cNvPr id="8" name="AutoShape 8"/>
          <p:cNvSpPr/>
          <p:nvPr/>
        </p:nvSpPr>
        <p:spPr>
          <a:xfrm>
            <a:off x="8930072" y="-801262"/>
            <a:ext cx="11517265" cy="11381523"/>
          </a:xfrm>
          <a:prstGeom prst="rect">
            <a:avLst/>
          </a:prstGeom>
          <a:solidFill>
            <a:srgbClr val="19598D"/>
          </a:solidFill>
        </p:spPr>
      </p:sp>
      <p:grpSp>
        <p:nvGrpSpPr>
          <p:cNvPr id="9" name="Group 9"/>
          <p:cNvGrpSpPr/>
          <p:nvPr/>
        </p:nvGrpSpPr>
        <p:grpSpPr>
          <a:xfrm>
            <a:off x="11539767" y="1871488"/>
            <a:ext cx="4276624" cy="6544023"/>
            <a:chOff x="0" y="0"/>
            <a:chExt cx="5702165" cy="8725365"/>
          </a:xfrm>
        </p:grpSpPr>
        <p:pic>
          <p:nvPicPr>
            <p:cNvPr id="10" name="Picture 10"/>
            <p:cNvPicPr>
              <a:picLocks noChangeAspect="1"/>
            </p:cNvPicPr>
            <p:nvPr/>
          </p:nvPicPr>
          <p:blipFill>
            <a:blip r:embed="rId4"/>
            <a:srcRect l="9155" r="9155"/>
            <a:stretch>
              <a:fillRect/>
            </a:stretch>
          </p:blipFill>
          <p:spPr>
            <a:xfrm>
              <a:off x="0" y="0"/>
              <a:ext cx="5702165" cy="8725365"/>
            </a:xfrm>
            <a:prstGeom prst="rect">
              <a:avLst/>
            </a:prstGeom>
          </p:spPr>
        </p:pic>
      </p:grpSp>
      <p:sp>
        <p:nvSpPr>
          <p:cNvPr id="11" name="TextBox 11"/>
          <p:cNvSpPr txBox="1"/>
          <p:nvPr/>
        </p:nvSpPr>
        <p:spPr>
          <a:xfrm>
            <a:off x="1028700" y="3430920"/>
            <a:ext cx="7858507" cy="5403531"/>
          </a:xfrm>
          <a:prstGeom prst="rect">
            <a:avLst/>
          </a:prstGeom>
        </p:spPr>
        <p:txBody>
          <a:bodyPr wrap="square" lIns="0" tIns="0" rIns="0" bIns="0" rtlCol="0" anchor="t">
            <a:spAutoFit/>
          </a:bodyPr>
          <a:lstStyle/>
          <a:p>
            <a:pPr>
              <a:lnSpc>
                <a:spcPts val="7139"/>
              </a:lnSpc>
            </a:pPr>
            <a:r>
              <a:rPr lang="en-US" sz="5100" dirty="0">
                <a:solidFill>
                  <a:srgbClr val="000000"/>
                </a:solidFill>
              </a:rPr>
              <a:t>Department of Transportation,</a:t>
            </a:r>
          </a:p>
          <a:p>
            <a:pPr>
              <a:lnSpc>
                <a:spcPts val="7139"/>
              </a:lnSpc>
            </a:pPr>
            <a:r>
              <a:rPr lang="en-US" sz="5100" dirty="0">
                <a:solidFill>
                  <a:srgbClr val="000000"/>
                </a:solidFill>
              </a:rPr>
              <a:t>Director of the Office of Small and Disadvantaged Business Utilization (OSDBU) </a:t>
            </a:r>
          </a:p>
          <a:p>
            <a:pPr algn="ctr">
              <a:lnSpc>
                <a:spcPts val="7279"/>
              </a:lnSpc>
            </a:pPr>
            <a:endParaRPr lang="en-US" sz="5100" dirty="0">
              <a:solidFill>
                <a:srgbClr val="000000"/>
              </a:solidFill>
              <a:latin typeface="Arim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00B3D2B-613A-41BE-987D-E6A1324B456D}"/>
              </a:ext>
            </a:extLst>
          </p:cNvPr>
          <p:cNvSpPr txBox="1">
            <a:spLocks/>
          </p:cNvSpPr>
          <p:nvPr/>
        </p:nvSpPr>
        <p:spPr>
          <a:xfrm>
            <a:off x="6607030" y="2857500"/>
            <a:ext cx="11688228" cy="3810000"/>
          </a:xfrm>
          <a:prstGeom prst="rect">
            <a:avLst/>
          </a:prstGeom>
          <a:noFill/>
        </p:spPr>
        <p:txBody>
          <a:bodyPr vert="horz" lIns="360000" tIns="360000" rIns="504000" bIns="36000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r>
              <a:rPr lang="en-US" sz="5600" b="0" dirty="0">
                <a:solidFill>
                  <a:schemeClr val="bg1"/>
                </a:solidFill>
                <a:latin typeface="Times New Roman" panose="02020603050405020304" pitchFamily="18" charset="0"/>
                <a:cs typeface="Times New Roman" panose="02020603050405020304" pitchFamily="18" charset="0"/>
              </a:rPr>
              <a:t>Small Business Briefing  on </a:t>
            </a:r>
          </a:p>
          <a:p>
            <a:pPr algn="r"/>
            <a:r>
              <a:rPr lang="en-US" sz="5600" b="0" dirty="0">
                <a:solidFill>
                  <a:schemeClr val="bg1"/>
                </a:solidFill>
                <a:latin typeface="Times New Roman" panose="02020603050405020304" pitchFamily="18" charset="0"/>
                <a:cs typeface="Times New Roman" panose="02020603050405020304" pitchFamily="18" charset="0"/>
              </a:rPr>
              <a:t>Bipartisan Infrastructure Law</a:t>
            </a:r>
          </a:p>
          <a:p>
            <a:pPr algn="r"/>
            <a:r>
              <a:rPr lang="en-US" sz="5600" b="0" dirty="0">
                <a:solidFill>
                  <a:schemeClr val="bg1"/>
                </a:solidFill>
                <a:latin typeface="Times New Roman" panose="02020603050405020304" pitchFamily="18" charset="0"/>
                <a:cs typeface="Times New Roman" panose="02020603050405020304" pitchFamily="18" charset="0"/>
              </a:rPr>
              <a:t>MTA  Small Business Roundtable</a:t>
            </a:r>
          </a:p>
          <a:p>
            <a:pPr algn="r"/>
            <a:r>
              <a:rPr lang="en-US" sz="5600" b="0" dirty="0">
                <a:solidFill>
                  <a:schemeClr val="bg1"/>
                </a:solidFill>
                <a:latin typeface="Times New Roman" panose="02020603050405020304" pitchFamily="18" charset="0"/>
                <a:cs typeface="Times New Roman" panose="02020603050405020304" pitchFamily="18" charset="0"/>
              </a:rPr>
              <a:t>March 29, 2022</a:t>
            </a:r>
          </a:p>
          <a:p>
            <a:pPr algn="r"/>
            <a:endParaRPr lang="en-US" sz="5600" b="0" dirty="0">
              <a:latin typeface="Times New Roman" panose="02020603050405020304" pitchFamily="18" charset="0"/>
              <a:cs typeface="Times New Roman" panose="02020603050405020304" pitchFamily="18" charset="0"/>
            </a:endParaRPr>
          </a:p>
          <a:p>
            <a:pPr algn="r"/>
            <a:endParaRPr lang="en-US" sz="5600" b="0" dirty="0">
              <a:latin typeface="Times New Roman" panose="02020603050405020304" pitchFamily="18" charset="0"/>
              <a:cs typeface="Times New Roman" panose="02020603050405020304" pitchFamily="18" charset="0"/>
            </a:endParaRPr>
          </a:p>
          <a:p>
            <a:pPr algn="r"/>
            <a:r>
              <a:rPr lang="en-US" sz="4800" b="0" dirty="0">
                <a:solidFill>
                  <a:schemeClr val="bg1"/>
                </a:solidFill>
                <a:latin typeface="Times New Roman" panose="02020603050405020304" pitchFamily="18" charset="0"/>
                <a:cs typeface="Times New Roman" panose="02020603050405020304" pitchFamily="18" charset="0"/>
              </a:rPr>
              <a:t>Shelby M. Scales, Director</a:t>
            </a:r>
          </a:p>
        </p:txBody>
      </p:sp>
    </p:spTree>
    <p:extLst>
      <p:ext uri="{BB962C8B-B14F-4D97-AF65-F5344CB8AC3E}">
        <p14:creationId xmlns:p14="http://schemas.microsoft.com/office/powerpoint/2010/main" val="398992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067F3-9AC5-4135-B892-ADDB03DFB94A}"/>
              </a:ext>
            </a:extLst>
          </p:cNvPr>
          <p:cNvSpPr>
            <a:spLocks noGrp="1"/>
          </p:cNvSpPr>
          <p:nvPr>
            <p:ph idx="1"/>
          </p:nvPr>
        </p:nvSpPr>
        <p:spPr>
          <a:xfrm>
            <a:off x="943628" y="2480486"/>
            <a:ext cx="9419572" cy="7018876"/>
          </a:xfrm>
        </p:spPr>
        <p:txBody>
          <a:bodyP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200" dirty="0">
                <a:latin typeface="Times New Roman" panose="02020603050405020304" pitchFamily="18" charset="0"/>
                <a:cs typeface="Times New Roman" panose="02020603050405020304" pitchFamily="18" charset="0"/>
              </a:rPr>
              <a:t>Secretary Buttigieg’s Top Priorities – Safety, Innovation and Infrastructure</a:t>
            </a:r>
          </a:p>
          <a:p>
            <a:r>
              <a:rPr lang="en-US" sz="3200" dirty="0">
                <a:latin typeface="Times New Roman" panose="02020603050405020304" pitchFamily="18" charset="0"/>
                <a:cs typeface="Times New Roman" panose="02020603050405020304" pitchFamily="18" charset="0"/>
              </a:rPr>
              <a:t>10 Operating Administrations (OA)</a:t>
            </a:r>
          </a:p>
          <a:p>
            <a:r>
              <a:rPr lang="en-US" sz="3200" dirty="0">
                <a:latin typeface="Times New Roman" panose="02020603050405020304" pitchFamily="18" charset="0"/>
                <a:cs typeface="Times New Roman" panose="02020603050405020304" pitchFamily="18" charset="0"/>
              </a:rPr>
              <a:t>Different mission based on industry focus</a:t>
            </a:r>
          </a:p>
          <a:p>
            <a:r>
              <a:rPr lang="en-US" sz="3200" dirty="0">
                <a:latin typeface="Times New Roman" panose="02020603050405020304" pitchFamily="18" charset="0"/>
                <a:cs typeface="Times New Roman" panose="02020603050405020304" pitchFamily="18" charset="0"/>
              </a:rPr>
              <a:t>DOT employs 55,000 people across the country</a:t>
            </a:r>
          </a:p>
          <a:p>
            <a:r>
              <a:rPr lang="en-US" sz="3200" dirty="0">
                <a:latin typeface="Times New Roman" panose="02020603050405020304" pitchFamily="18" charset="0"/>
                <a:cs typeface="Times New Roman" panose="02020603050405020304" pitchFamily="18" charset="0"/>
              </a:rPr>
              <a:t>OSDBU Director – Member of Secretary’s Executive Team</a:t>
            </a:r>
          </a:p>
          <a:p>
            <a:r>
              <a:rPr lang="en-US" sz="3200" dirty="0">
                <a:latin typeface="Times New Roman" panose="02020603050405020304" pitchFamily="18" charset="0"/>
                <a:cs typeface="Times New Roman" panose="02020603050405020304" pitchFamily="18" charset="0"/>
              </a:rPr>
              <a:t>Support DOT’s Disadvantaged Business Enterprise program</a:t>
            </a:r>
          </a:p>
          <a:p>
            <a:endParaRPr lang="en-US" sz="3200" dirty="0">
              <a:latin typeface="Times New Roman" panose="02020603050405020304" pitchFamily="18" charset="0"/>
              <a:cs typeface="Times New Roman" panose="02020603050405020304" pitchFamily="18" charset="0"/>
            </a:endParaRPr>
          </a:p>
        </p:txBody>
      </p:sp>
      <p:pic>
        <p:nvPicPr>
          <p:cNvPr id="4" name="Picture 9" descr="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363200" y="2480486"/>
            <a:ext cx="7192364" cy="5087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1B8ED00A-1A8E-4610-AFFF-705594A0314F}"/>
              </a:ext>
            </a:extLst>
          </p:cNvPr>
          <p:cNvSpPr txBox="1"/>
          <p:nvPr/>
        </p:nvSpPr>
        <p:spPr>
          <a:xfrm>
            <a:off x="609600" y="451272"/>
            <a:ext cx="13716000" cy="101566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6000" b="1" dirty="0">
                <a:solidFill>
                  <a:schemeClr val="tx2"/>
                </a:solidFill>
                <a:latin typeface="Times New Roman" panose="02020603050405020304" pitchFamily="18" charset="0"/>
                <a:cs typeface="Times New Roman" panose="02020603050405020304" pitchFamily="18" charset="0"/>
              </a:rPr>
              <a:t>Organization</a:t>
            </a:r>
          </a:p>
        </p:txBody>
      </p:sp>
    </p:spTree>
    <p:extLst>
      <p:ext uri="{BB962C8B-B14F-4D97-AF65-F5344CB8AC3E}">
        <p14:creationId xmlns:p14="http://schemas.microsoft.com/office/powerpoint/2010/main" val="181322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T Template Version 1">
  <a:themeElements>
    <a:clrScheme name="Custom 4">
      <a:dk1>
        <a:srgbClr val="182300"/>
      </a:dk1>
      <a:lt1>
        <a:srgbClr val="FFFFFF"/>
      </a:lt1>
      <a:dk2>
        <a:srgbClr val="18237D"/>
      </a:dk2>
      <a:lt2>
        <a:srgbClr val="EEECE1"/>
      </a:lt2>
      <a:accent1>
        <a:srgbClr val="083A64"/>
      </a:accent1>
      <a:accent2>
        <a:srgbClr val="0E6D4D"/>
      </a:accent2>
      <a:accent3>
        <a:srgbClr val="FDB703"/>
      </a:accent3>
      <a:accent4>
        <a:srgbClr val="0D57A2"/>
      </a:accent4>
      <a:accent5>
        <a:srgbClr val="4BACC6"/>
      </a:accent5>
      <a:accent6>
        <a:srgbClr val="D96B43"/>
      </a:accent6>
      <a:hlink>
        <a:srgbClr val="1264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4103</TotalTime>
  <Words>2502</Words>
  <Application>Microsoft Macintosh PowerPoint</Application>
  <PresentationFormat>Custom</PresentationFormat>
  <Paragraphs>337</Paragraphs>
  <Slides>33</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Montserrat</vt:lpstr>
      <vt:lpstr>Georgia</vt:lpstr>
      <vt:lpstr>Times New Roman</vt:lpstr>
      <vt:lpstr>Arial</vt:lpstr>
      <vt:lpstr>Open Sans Extra Bold</vt:lpstr>
      <vt:lpstr>Montserrat Extra-Bold</vt:lpstr>
      <vt:lpstr>Open Sans</vt:lpstr>
      <vt:lpstr>Source Serif Pro</vt:lpstr>
      <vt:lpstr>Symbol</vt:lpstr>
      <vt:lpstr>Arial Black</vt:lpstr>
      <vt:lpstr>Arimo</vt:lpstr>
      <vt:lpstr>Calibri</vt:lpstr>
      <vt:lpstr>Open Sans Light</vt:lpstr>
      <vt:lpstr>Office Theme</vt:lpstr>
      <vt:lpstr>DOT Template Version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Bipartisan Infrastructure Law Will…</vt:lpstr>
      <vt:lpstr>PowerPoint Presentation</vt:lpstr>
      <vt:lpstr>Follow the Money</vt:lpstr>
      <vt:lpstr>BIPARTISAN INSFRASTRUCTURE LAW (BIL)</vt:lpstr>
      <vt:lpstr>Available Competitive Grants Programs for State &amp; Local Governments</vt:lpstr>
      <vt:lpstr>BIL at a glance (Florida) </vt:lpstr>
      <vt:lpstr>FY20 TOP 10 NAICS CODES</vt:lpstr>
      <vt:lpstr>PowerPoint Presentation</vt:lpstr>
      <vt:lpstr>OSDBU Organization</vt:lpstr>
      <vt:lpstr>Small Business Transportation Resource Centers (SBTRC)</vt:lpstr>
      <vt:lpstr>OSDBU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Infrastructure Roundtable</dc:title>
  <cp:lastModifiedBy>Tonya Saunders</cp:lastModifiedBy>
  <cp:revision>8</cp:revision>
  <dcterms:created xsi:type="dcterms:W3CDTF">2006-08-16T00:00:00Z</dcterms:created>
  <dcterms:modified xsi:type="dcterms:W3CDTF">2022-03-28T18:57:56Z</dcterms:modified>
  <dc:identifier>DAE7604I7Qk</dc:identifier>
</cp:coreProperties>
</file>